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sldIdLst>
    <p:sldId id="256" r:id="rId2"/>
    <p:sldId id="257" r:id="rId3"/>
    <p:sldId id="258" r:id="rId4"/>
    <p:sldId id="259" r:id="rId5"/>
    <p:sldId id="261" r:id="rId6"/>
    <p:sldId id="262" r:id="rId7"/>
    <p:sldId id="263" r:id="rId8"/>
    <p:sldId id="264" r:id="rId9"/>
    <p:sldId id="266" r:id="rId10"/>
    <p:sldId id="267" r:id="rId11"/>
    <p:sldId id="268" r:id="rId12"/>
    <p:sldId id="270" r:id="rId13"/>
    <p:sldId id="271" r:id="rId14"/>
    <p:sldId id="281" r:id="rId15"/>
    <p:sldId id="282" r:id="rId16"/>
    <p:sldId id="283" r:id="rId17"/>
    <p:sldId id="272" r:id="rId18"/>
    <p:sldId id="287" r:id="rId19"/>
    <p:sldId id="288" r:id="rId20"/>
    <p:sldId id="290" r:id="rId21"/>
    <p:sldId id="292" r:id="rId22"/>
    <p:sldId id="295" r:id="rId23"/>
    <p:sldId id="294" r:id="rId24"/>
    <p:sldId id="293"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557" autoAdjust="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40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18557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416092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143366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485584D-7D79-4248-9986-4CA35242F944}"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21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35327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14017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485584D-7D79-4248-9986-4CA35242F944}"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27062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485584D-7D79-4248-9986-4CA35242F944}" type="datetimeFigureOut">
              <a:rPr lang="en-US" smtClean="0"/>
              <a:t>11/28/2022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0191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485584D-7D79-4248-9986-4CA35242F944}" type="datetimeFigureOut">
              <a:rPr lang="en-US" smtClean="0"/>
              <a:t>11/28/2022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9590046-DA73-4BBF-84B5-C08E6F75191A}" type="slidenum">
              <a:rPr lang="en-US" smtClean="0"/>
              <a:t>‹Nº›</a:t>
            </a:fld>
            <a:endParaRPr lang="en-US"/>
          </a:p>
        </p:txBody>
      </p:sp>
    </p:spTree>
    <p:extLst>
      <p:ext uri="{BB962C8B-B14F-4D97-AF65-F5344CB8AC3E}">
        <p14:creationId xmlns:p14="http://schemas.microsoft.com/office/powerpoint/2010/main" val="413395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485584D-7D79-4248-9986-4CA35242F944}"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41951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85584D-7D79-4248-9986-4CA35242F944}" type="datetimeFigureOut">
              <a:rPr lang="en-US" smtClean="0"/>
              <a:t>11/28/2022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9590046-DA73-4BBF-84B5-C08E6F75191A}"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07450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hyperlink" Target="http://www.servel.cl/"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1" cy="6857999"/>
          </a:xfrm>
          <a:prstGeom prst="rect">
            <a:avLst/>
          </a:prstGeom>
        </p:spPr>
      </p:pic>
      <p:sp>
        <p:nvSpPr>
          <p:cNvPr id="2" name="Título 1">
            <a:extLst>
              <a:ext uri="{FF2B5EF4-FFF2-40B4-BE49-F238E27FC236}">
                <a16:creationId xmlns:a16="http://schemas.microsoft.com/office/drawing/2014/main" id="{7BB58ECF-E589-5531-5EC6-BC0FE7F5DC14}"/>
              </a:ext>
            </a:extLst>
          </p:cNvPr>
          <p:cNvSpPr>
            <a:spLocks noGrp="1"/>
          </p:cNvSpPr>
          <p:nvPr>
            <p:ph type="ctrTitle"/>
          </p:nvPr>
        </p:nvSpPr>
        <p:spPr>
          <a:xfrm>
            <a:off x="659219" y="170121"/>
            <a:ext cx="11015329" cy="4284921"/>
          </a:xfrm>
          <a:effectLst>
            <a:outerShdw blurRad="38100" dist="12700" dir="2700000" algn="tl" rotWithShape="0">
              <a:prstClr val="black">
                <a:alpha val="40000"/>
              </a:prstClr>
            </a:outerShdw>
          </a:effectLst>
        </p:spPr>
        <p:txBody>
          <a:bodyPr anchor="b">
            <a:noAutofit/>
          </a:bodyPr>
          <a:lstStyle/>
          <a:p>
            <a:pPr algn="ctr">
              <a:lnSpc>
                <a:spcPct val="150000"/>
              </a:lnSpc>
              <a:spcAft>
                <a:spcPts val="800"/>
              </a:spcAft>
            </a:pPr>
            <a:r>
              <a:rPr lang="es-E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PRAXIS CENTRO DE ESTUDIOS SOCIALES Y JURIDICOS.  </a:t>
            </a:r>
            <a:br>
              <a:rPr lang="es-CL"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s-E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Diplomado en marketing electoral directo, digital y relacional. </a:t>
            </a:r>
            <a:br>
              <a:rPr lang="es-CL"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s-E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Modulo 03.</a:t>
            </a:r>
            <a:br>
              <a:rPr lang="es-CL"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s-ES" sz="2800" b="1"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Ética, Transparencia y Probidad Pública. </a:t>
            </a:r>
            <a:br>
              <a:rPr lang="es-CL"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lang="es-CL" sz="2800" dirty="0">
              <a:solidFill>
                <a:schemeClr val="tx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C4AE6EF3-0FEC-5C92-34D3-420865CB9ECF}"/>
              </a:ext>
            </a:extLst>
          </p:cNvPr>
          <p:cNvSpPr>
            <a:spLocks noGrp="1"/>
          </p:cNvSpPr>
          <p:nvPr>
            <p:ph type="subTitle" idx="1"/>
          </p:nvPr>
        </p:nvSpPr>
        <p:spPr>
          <a:xfrm>
            <a:off x="5380074" y="4369982"/>
            <a:ext cx="6442703" cy="1850065"/>
          </a:xfrm>
          <a:effectLst>
            <a:outerShdw blurRad="38100" dist="12700" dir="2700000" algn="tl" rotWithShape="0">
              <a:prstClr val="black">
                <a:alpha val="40000"/>
              </a:prstClr>
            </a:outerShdw>
          </a:effectLst>
        </p:spPr>
        <p:txBody>
          <a:bodyPr anchor="t">
            <a:normAutofit/>
          </a:bodyPr>
          <a:lstStyle/>
          <a:p>
            <a:pPr algn="r">
              <a:spcBef>
                <a:spcPts val="0"/>
              </a:spcBef>
              <a:spcAft>
                <a:spcPts val="0"/>
              </a:spcAft>
            </a:pPr>
            <a:r>
              <a:rPr lang="es-CL" sz="2000" b="1" cap="none" dirty="0">
                <a:solidFill>
                  <a:schemeClr val="tx1"/>
                </a:solidFill>
                <a:latin typeface="Arial" panose="020B0604020202020204" pitchFamily="34" charset="0"/>
                <a:cs typeface="Arial" panose="020B0604020202020204" pitchFamily="34" charset="0"/>
              </a:rPr>
              <a:t>Carlos Rafael Faría.</a:t>
            </a:r>
          </a:p>
          <a:p>
            <a:pPr algn="r">
              <a:spcBef>
                <a:spcPts val="0"/>
              </a:spcBef>
              <a:spcAft>
                <a:spcPts val="0"/>
              </a:spcAft>
            </a:pPr>
            <a:r>
              <a:rPr lang="es-CL" sz="2000" b="1" cap="none" dirty="0">
                <a:solidFill>
                  <a:schemeClr val="tx1"/>
                </a:solidFill>
                <a:latin typeface="Arial" panose="020B0604020202020204" pitchFamily="34" charset="0"/>
                <a:cs typeface="Arial" panose="020B0604020202020204" pitchFamily="34" charset="0"/>
              </a:rPr>
              <a:t>Abogado / </a:t>
            </a:r>
          </a:p>
          <a:p>
            <a:pPr algn="r">
              <a:spcBef>
                <a:spcPts val="0"/>
              </a:spcBef>
              <a:spcAft>
                <a:spcPts val="0"/>
              </a:spcAft>
            </a:pPr>
            <a:r>
              <a:rPr lang="es-CL" sz="2000" b="1" cap="none" dirty="0">
                <a:solidFill>
                  <a:schemeClr val="tx1"/>
                </a:solidFill>
                <a:latin typeface="Arial" panose="020B0604020202020204" pitchFamily="34" charset="0"/>
                <a:cs typeface="Arial" panose="020B0604020202020204" pitchFamily="34" charset="0"/>
              </a:rPr>
              <a:t>Magister en Gestión de Gobierno©. </a:t>
            </a:r>
          </a:p>
          <a:p>
            <a:pPr algn="r">
              <a:spcBef>
                <a:spcPts val="0"/>
              </a:spcBef>
              <a:spcAft>
                <a:spcPts val="0"/>
              </a:spcAft>
            </a:pPr>
            <a:r>
              <a:rPr lang="es-CL" sz="2000" b="1" cap="none" dirty="0">
                <a:solidFill>
                  <a:schemeClr val="tx1"/>
                </a:solidFill>
                <a:latin typeface="Arial" panose="020B0604020202020204" pitchFamily="34" charset="0"/>
                <a:cs typeface="Arial" panose="020B0604020202020204" pitchFamily="34" charset="0"/>
              </a:rPr>
              <a:t>carlosfariav@gmail.com</a:t>
            </a:r>
          </a:p>
          <a:p>
            <a:endParaRPr lang="es-CL" dirty="0">
              <a:solidFill>
                <a:schemeClr val="bg1"/>
              </a:solidFill>
            </a:endParaRPr>
          </a:p>
        </p:txBody>
      </p:sp>
      <p:sp>
        <p:nvSpPr>
          <p:cNvPr id="4" name="CuadroTexto 3">
            <a:extLst>
              <a:ext uri="{FF2B5EF4-FFF2-40B4-BE49-F238E27FC236}">
                <a16:creationId xmlns:a16="http://schemas.microsoft.com/office/drawing/2014/main" id="{16D715A3-29B4-A78F-C912-55005CBAB12B}"/>
              </a:ext>
            </a:extLst>
          </p:cNvPr>
          <p:cNvSpPr txBox="1"/>
          <p:nvPr/>
        </p:nvSpPr>
        <p:spPr>
          <a:xfrm>
            <a:off x="4735995" y="5819937"/>
            <a:ext cx="2328834" cy="400110"/>
          </a:xfrm>
          <a:prstGeom prst="rect">
            <a:avLst/>
          </a:prstGeom>
          <a:noFill/>
        </p:spPr>
        <p:txBody>
          <a:bodyPr wrap="square" rtlCol="0">
            <a:spAutoFit/>
          </a:bodyPr>
          <a:lstStyle/>
          <a:p>
            <a:pPr algn="ctr"/>
            <a:r>
              <a:rPr lang="es-CL" sz="2000" b="1" dirty="0">
                <a:latin typeface="Arial" panose="020B0604020202020204" pitchFamily="34" charset="0"/>
                <a:cs typeface="Arial" panose="020B0604020202020204" pitchFamily="34" charset="0"/>
              </a:rPr>
              <a:t>Noviembre, 2022</a:t>
            </a:r>
          </a:p>
        </p:txBody>
      </p:sp>
      <p:pic>
        <p:nvPicPr>
          <p:cNvPr id="5" name="Imagen 4">
            <a:extLst>
              <a:ext uri="{FF2B5EF4-FFF2-40B4-BE49-F238E27FC236}">
                <a16:creationId xmlns:a16="http://schemas.microsoft.com/office/drawing/2014/main" id="{3BBAF017-34CD-5A9E-4334-93C0EE05ECA0}"/>
              </a:ext>
            </a:extLst>
          </p:cNvPr>
          <p:cNvPicPr>
            <a:picLocks noChangeAspect="1"/>
          </p:cNvPicPr>
          <p:nvPr/>
        </p:nvPicPr>
        <p:blipFill>
          <a:blip r:embed="rId4"/>
          <a:stretch>
            <a:fillRect/>
          </a:stretch>
        </p:blipFill>
        <p:spPr>
          <a:xfrm>
            <a:off x="444032" y="224720"/>
            <a:ext cx="1373652" cy="947041"/>
          </a:xfrm>
          <a:prstGeom prst="rect">
            <a:avLst/>
          </a:prstGeom>
        </p:spPr>
      </p:pic>
      <p:sp>
        <p:nvSpPr>
          <p:cNvPr id="7" name="Rectángulo 6">
            <a:extLst>
              <a:ext uri="{FF2B5EF4-FFF2-40B4-BE49-F238E27FC236}">
                <a16:creationId xmlns:a16="http://schemas.microsoft.com/office/drawing/2014/main" id="{448C5E8A-06B7-F897-5B0F-E127E595F184}"/>
              </a:ext>
            </a:extLst>
          </p:cNvPr>
          <p:cNvSpPr/>
          <p:nvPr/>
        </p:nvSpPr>
        <p:spPr>
          <a:xfrm>
            <a:off x="1817684" y="224720"/>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752137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8" y="797993"/>
            <a:ext cx="11191301" cy="5626221"/>
          </a:xfrm>
        </p:spPr>
        <p:txBody>
          <a:bodyPr>
            <a:normAutofit/>
          </a:bodyPr>
          <a:lstStyle/>
          <a:p>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B701B94-3C81-87ED-71F8-B210A144C055}"/>
              </a:ext>
            </a:extLst>
          </p:cNvPr>
          <p:cNvSpPr txBox="1"/>
          <p:nvPr/>
        </p:nvSpPr>
        <p:spPr>
          <a:xfrm>
            <a:off x="470048" y="752671"/>
            <a:ext cx="10969891" cy="4062651"/>
          </a:xfrm>
          <a:prstGeom prst="rect">
            <a:avLst/>
          </a:prstGeom>
          <a:noFill/>
        </p:spPr>
        <p:txBody>
          <a:bodyPr wrap="square" rtlCol="0">
            <a:spAutoFit/>
          </a:bodyPr>
          <a:lstStyle/>
          <a:p>
            <a:endParaRPr lang="es-CL" dirty="0"/>
          </a:p>
          <a:p>
            <a:pPr algn="ctr"/>
            <a:r>
              <a:rPr lang="es-CL" sz="2400" b="1" dirty="0">
                <a:latin typeface="Arial" panose="020B0604020202020204" pitchFamily="34" charset="0"/>
                <a:cs typeface="Arial" panose="020B0604020202020204" pitchFamily="34" charset="0"/>
              </a:rPr>
              <a:t>c) </a:t>
            </a:r>
            <a:r>
              <a:rPr lang="es-CL" sz="2400" b="1" u="sng" dirty="0">
                <a:highlight>
                  <a:srgbClr val="FFFF00"/>
                </a:highlight>
                <a:latin typeface="Arial" panose="020B0604020202020204" pitchFamily="34" charset="0"/>
                <a:cs typeface="Arial" panose="020B0604020202020204" pitchFamily="34" charset="0"/>
              </a:rPr>
              <a:t>Principio de Igualdad </a:t>
            </a:r>
            <a:r>
              <a:rPr lang="es-CL" sz="2400" b="1" dirty="0">
                <a:latin typeface="Arial" panose="020B0604020202020204" pitchFamily="34" charset="0"/>
                <a:cs typeface="Arial" panose="020B0604020202020204" pitchFamily="34" charset="0"/>
              </a:rPr>
              <a:t>“ante la Ley”</a:t>
            </a:r>
          </a:p>
          <a:p>
            <a:endParaRPr lang="es-CL" sz="2400" b="1" dirty="0">
              <a:latin typeface="Arial" panose="020B0604020202020204" pitchFamily="34" charset="0"/>
              <a:cs typeface="Arial" panose="020B0604020202020204" pitchFamily="34" charset="0"/>
            </a:endParaRPr>
          </a:p>
          <a:p>
            <a:r>
              <a:rPr lang="es-CL" sz="2400" b="1" dirty="0">
                <a:latin typeface="Arial" panose="020B0604020202020204" pitchFamily="34" charset="0"/>
                <a:cs typeface="Arial" panose="020B0604020202020204" pitchFamily="34" charset="0"/>
              </a:rPr>
              <a:t>En materia electoral se tiene…</a:t>
            </a:r>
          </a:p>
          <a:p>
            <a:endParaRPr lang="es-CL" sz="2400" b="1" dirty="0">
              <a:latin typeface="Arial" panose="020B0604020202020204" pitchFamily="34" charset="0"/>
              <a:cs typeface="Arial" panose="020B0604020202020204" pitchFamily="34" charset="0"/>
            </a:endParaRPr>
          </a:p>
          <a:p>
            <a:pPr marL="457200" indent="-457200">
              <a:buAutoNum type="alphaLcParenR"/>
            </a:pPr>
            <a:r>
              <a:rPr lang="es-ES" sz="2400" b="1" dirty="0">
                <a:latin typeface="Arial" panose="020B0604020202020204" pitchFamily="34" charset="0"/>
                <a:cs typeface="Arial" panose="020B0604020202020204" pitchFamily="34" charset="0"/>
              </a:rPr>
              <a:t>Igualdad ciudadana para acceder a los cargos públicos (P. ej. paridad de genero, indígenas, participación de partidos e independientes);</a:t>
            </a:r>
          </a:p>
          <a:p>
            <a:pPr marL="457200" indent="-457200">
              <a:buAutoNum type="alphaLcParenR"/>
            </a:pPr>
            <a:r>
              <a:rPr lang="es-ES" sz="2400" b="1" dirty="0">
                <a:latin typeface="Arial" panose="020B0604020202020204" pitchFamily="34" charset="0"/>
                <a:cs typeface="Arial" panose="020B0604020202020204" pitchFamily="34" charset="0"/>
              </a:rPr>
              <a:t>Valoración  cuantitativamente del voto (Circunscripciones electorales);</a:t>
            </a:r>
          </a:p>
          <a:p>
            <a:pPr marL="457200" indent="-457200">
              <a:buAutoNum type="alphaLcParenR"/>
            </a:pPr>
            <a:r>
              <a:rPr lang="es-ES" sz="2400" b="1" dirty="0">
                <a:latin typeface="Arial" panose="020B0604020202020204" pitchFamily="34" charset="0"/>
                <a:cs typeface="Arial" panose="020B0604020202020204" pitchFamily="34" charset="0"/>
              </a:rPr>
              <a:t>Acceso a la justicia electoral (Acción y acceso a la jurisdicción); y,</a:t>
            </a:r>
          </a:p>
          <a:p>
            <a:pPr marL="457200" indent="-457200">
              <a:buAutoNum type="alphaLcParenR"/>
            </a:pPr>
            <a:r>
              <a:rPr lang="es-ES" sz="2400" b="1" dirty="0">
                <a:latin typeface="Arial" panose="020B0604020202020204" pitchFamily="34" charset="0"/>
                <a:cs typeface="Arial" panose="020B0604020202020204" pitchFamily="34" charset="0"/>
              </a:rPr>
              <a:t>Financiamiento electoral. Control en el financiamiento de partidos y limites en el de la campaña electoral. </a:t>
            </a:r>
            <a:endParaRPr lang="es-CL"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865D4BE6-C527-B55B-CD94-838C16D02F8D}"/>
              </a:ext>
            </a:extLst>
          </p:cNvPr>
          <p:cNvPicPr>
            <a:picLocks noChangeAspect="1"/>
          </p:cNvPicPr>
          <p:nvPr/>
        </p:nvPicPr>
        <p:blipFill>
          <a:blip r:embed="rId4"/>
          <a:stretch>
            <a:fillRect/>
          </a:stretch>
        </p:blipFill>
        <p:spPr>
          <a:xfrm>
            <a:off x="444032" y="183776"/>
            <a:ext cx="1373652" cy="947041"/>
          </a:xfrm>
          <a:prstGeom prst="rect">
            <a:avLst/>
          </a:prstGeom>
        </p:spPr>
      </p:pic>
      <p:sp>
        <p:nvSpPr>
          <p:cNvPr id="3" name="Rectángulo 2">
            <a:extLst>
              <a:ext uri="{FF2B5EF4-FFF2-40B4-BE49-F238E27FC236}">
                <a16:creationId xmlns:a16="http://schemas.microsoft.com/office/drawing/2014/main" id="{658314C6-DB57-D9C5-7DCD-8DA9CD64248B}"/>
              </a:ext>
            </a:extLst>
          </p:cNvPr>
          <p:cNvSpPr/>
          <p:nvPr/>
        </p:nvSpPr>
        <p:spPr>
          <a:xfrm>
            <a:off x="1817684" y="183776"/>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232880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30304"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8" y="797993"/>
            <a:ext cx="11191301" cy="5626221"/>
          </a:xfrm>
        </p:spPr>
        <p:txBody>
          <a:bodyPr>
            <a:normAutofit/>
          </a:bodyPr>
          <a:lstStyle/>
          <a:p>
            <a:pPr algn="ctr"/>
            <a:r>
              <a:rPr lang="es-CL" sz="2700" b="1" dirty="0">
                <a:latin typeface="Arial" panose="020B0604020202020204" pitchFamily="34" charset="0"/>
                <a:cs typeface="Arial" panose="020B0604020202020204" pitchFamily="34" charset="0"/>
              </a:rPr>
              <a:t>d) </a:t>
            </a:r>
            <a:r>
              <a:rPr lang="es-CL" sz="2700" b="1" u="sng" dirty="0">
                <a:highlight>
                  <a:srgbClr val="FFFF00"/>
                </a:highlight>
                <a:latin typeface="Arial" panose="020B0604020202020204" pitchFamily="34" charset="0"/>
                <a:cs typeface="Arial" panose="020B0604020202020204" pitchFamily="34" charset="0"/>
              </a:rPr>
              <a:t>Principio de Imparcialidad.</a:t>
            </a:r>
            <a:br>
              <a:rPr lang="es-CL" sz="2700" b="1" u="sng"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r>
              <a:rPr lang="es-CL" sz="2400" dirty="0">
                <a:latin typeface="Arial" panose="020B0604020202020204" pitchFamily="34" charset="0"/>
                <a:cs typeface="Arial" panose="020B0604020202020204" pitchFamily="34" charset="0"/>
              </a:rPr>
              <a:t>“</a:t>
            </a:r>
            <a:r>
              <a:rPr lang="es-ES" sz="2700" b="1" i="1" dirty="0">
                <a:latin typeface="Arial" panose="020B0604020202020204" pitchFamily="34" charset="0"/>
                <a:cs typeface="Arial" panose="020B0604020202020204" pitchFamily="34" charset="0"/>
              </a:rPr>
              <a:t>la ausencia de todo aquello que puede estorbar el juicio objetivo</a:t>
            </a:r>
            <a:br>
              <a:rPr lang="es-ES" sz="2700" b="1" i="1" dirty="0">
                <a:latin typeface="Arial" panose="020B0604020202020204" pitchFamily="34" charset="0"/>
                <a:cs typeface="Arial" panose="020B0604020202020204" pitchFamily="34" charset="0"/>
              </a:rPr>
            </a:br>
            <a:r>
              <a:rPr lang="es-ES" sz="2700" b="1" i="1" dirty="0">
                <a:latin typeface="Arial" panose="020B0604020202020204" pitchFamily="34" charset="0"/>
                <a:cs typeface="Arial" panose="020B0604020202020204" pitchFamily="34" charset="0"/>
              </a:rPr>
              <a:t>y, en sentido estricto, sería la ausencia de las pasiones que pueden</a:t>
            </a:r>
            <a:br>
              <a:rPr lang="es-ES" sz="2700" b="1" i="1" dirty="0">
                <a:latin typeface="Arial" panose="020B0604020202020204" pitchFamily="34" charset="0"/>
                <a:cs typeface="Arial" panose="020B0604020202020204" pitchFamily="34" charset="0"/>
              </a:rPr>
            </a:br>
            <a:r>
              <a:rPr lang="es-ES" sz="2700" b="1" i="1" dirty="0">
                <a:latin typeface="Arial" panose="020B0604020202020204" pitchFamily="34" charset="0"/>
                <a:cs typeface="Arial" panose="020B0604020202020204" pitchFamily="34" charset="0"/>
              </a:rPr>
              <a:t>dificultar una consideración equitativa de las partes</a:t>
            </a:r>
            <a:r>
              <a:rPr lang="es-ES" sz="2700" i="1" dirty="0">
                <a:latin typeface="Arial" panose="020B0604020202020204" pitchFamily="34" charset="0"/>
                <a:cs typeface="Arial" panose="020B0604020202020204" pitchFamily="34" charset="0"/>
              </a:rPr>
              <a:t>”</a:t>
            </a:r>
            <a:br>
              <a:rPr lang="es-CL" sz="2400" i="1" dirty="0">
                <a:latin typeface="Arial" panose="020B0604020202020204" pitchFamily="34" charset="0"/>
                <a:cs typeface="Arial" panose="020B0604020202020204" pitchFamily="34" charset="0"/>
              </a:rPr>
            </a:br>
            <a:r>
              <a:rPr lang="es-CL" sz="2400" i="1" dirty="0">
                <a:latin typeface="Arial" panose="020B0604020202020204" pitchFamily="34" charset="0"/>
                <a:cs typeface="Arial" panose="020B0604020202020204" pitchFamily="34" charset="0"/>
              </a:rPr>
              <a:t>  </a:t>
            </a:r>
            <a:br>
              <a:rPr lang="es-CL" sz="2400" i="1"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Materia electoral          </a:t>
            </a:r>
            <a:r>
              <a:rPr lang="es-ES" sz="2400" b="1" dirty="0">
                <a:latin typeface="Arial" panose="020B0604020202020204" pitchFamily="34" charset="0"/>
                <a:cs typeface="Arial" panose="020B0604020202020204" pitchFamily="34" charset="0"/>
              </a:rPr>
              <a:t>Autoridades  actúan en beneficio de la sociedad por sobre su interés personal o preferencia política.</a:t>
            </a:r>
            <a:br>
              <a:rPr lang="es-CL" sz="2400" b="1" i="1"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9DBE4480-AFF1-C659-A9BA-445E976CEBAA}"/>
              </a:ext>
            </a:extLst>
          </p:cNvPr>
          <p:cNvSpPr txBox="1"/>
          <p:nvPr/>
        </p:nvSpPr>
        <p:spPr>
          <a:xfrm>
            <a:off x="1639944" y="2892646"/>
            <a:ext cx="8342256" cy="2215991"/>
          </a:xfrm>
          <a:prstGeom prst="rect">
            <a:avLst/>
          </a:prstGeom>
          <a:noFill/>
        </p:spPr>
        <p:txBody>
          <a:bodyPr wrap="square" rtlCol="0">
            <a:spAutoFit/>
          </a:bodyPr>
          <a:lstStyle/>
          <a:p>
            <a:pPr marL="285750" indent="-285750">
              <a:buFont typeface="Wingdings" panose="05000000000000000000" pitchFamily="2" charset="2"/>
              <a:buChar char="Ø"/>
            </a:pPr>
            <a:r>
              <a:rPr lang="es-CL" sz="2400" b="1" dirty="0">
                <a:latin typeface="Arial" panose="020B0604020202020204" pitchFamily="34" charset="0"/>
                <a:cs typeface="Arial" panose="020B0604020202020204" pitchFamily="34" charset="0"/>
              </a:rPr>
              <a:t>Habito de conducta.</a:t>
            </a:r>
          </a:p>
          <a:p>
            <a:pPr marL="285750" indent="-285750">
              <a:buFont typeface="Wingdings" panose="05000000000000000000" pitchFamily="2" charset="2"/>
              <a:buChar char="Ø"/>
            </a:pPr>
            <a:r>
              <a:rPr lang="es-CL" sz="2400" b="1" dirty="0">
                <a:latin typeface="Arial" panose="020B0604020202020204" pitchFamily="34" charset="0"/>
                <a:cs typeface="Arial" panose="020B0604020202020204" pitchFamily="34" charset="0"/>
              </a:rPr>
              <a:t> Disposición objetiva.</a:t>
            </a:r>
          </a:p>
          <a:p>
            <a:pPr marL="285750" indent="-285750">
              <a:buFont typeface="Wingdings" panose="05000000000000000000" pitchFamily="2" charset="2"/>
              <a:buChar char="Ø"/>
            </a:pPr>
            <a:r>
              <a:rPr lang="es-CL" sz="2400" b="1" dirty="0">
                <a:latin typeface="Arial" panose="020B0604020202020204" pitchFamily="34" charset="0"/>
                <a:cs typeface="Arial" panose="020B0604020202020204" pitchFamily="34" charset="0"/>
              </a:rPr>
              <a:t>Imperio de la ley.</a:t>
            </a:r>
          </a:p>
          <a:p>
            <a:pPr marL="285750" indent="-285750">
              <a:buFont typeface="Wingdings" panose="05000000000000000000" pitchFamily="2" charset="2"/>
              <a:buChar char="Ø"/>
            </a:pPr>
            <a:r>
              <a:rPr lang="es-ES" sz="2400" b="1" dirty="0">
                <a:latin typeface="Arial" panose="020B0604020202020204" pitchFamily="34" charset="0"/>
                <a:cs typeface="Arial" panose="020B0604020202020204" pitchFamily="34" charset="0"/>
              </a:rPr>
              <a:t>Criterio interno de articulación, conectado con una exigencia de justicia</a:t>
            </a:r>
            <a:r>
              <a:rPr lang="es-CL" sz="2400" b="1"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endParaRPr lang="es-CL" dirty="0"/>
          </a:p>
        </p:txBody>
      </p:sp>
      <p:pic>
        <p:nvPicPr>
          <p:cNvPr id="3" name="Imagen 2">
            <a:extLst>
              <a:ext uri="{FF2B5EF4-FFF2-40B4-BE49-F238E27FC236}">
                <a16:creationId xmlns:a16="http://schemas.microsoft.com/office/drawing/2014/main" id="{5006D1F0-E111-C0EF-D77A-D9AD6C7BCC94}"/>
              </a:ext>
            </a:extLst>
          </p:cNvPr>
          <p:cNvPicPr>
            <a:picLocks noChangeAspect="1"/>
          </p:cNvPicPr>
          <p:nvPr/>
        </p:nvPicPr>
        <p:blipFill>
          <a:blip r:embed="rId4"/>
          <a:stretch>
            <a:fillRect/>
          </a:stretch>
        </p:blipFill>
        <p:spPr>
          <a:xfrm>
            <a:off x="2967859" y="5197503"/>
            <a:ext cx="530398" cy="256054"/>
          </a:xfrm>
          <a:prstGeom prst="rect">
            <a:avLst/>
          </a:prstGeom>
        </p:spPr>
      </p:pic>
      <p:pic>
        <p:nvPicPr>
          <p:cNvPr id="5" name="Imagen 4">
            <a:extLst>
              <a:ext uri="{FF2B5EF4-FFF2-40B4-BE49-F238E27FC236}">
                <a16:creationId xmlns:a16="http://schemas.microsoft.com/office/drawing/2014/main" id="{4561FB7D-EC62-B9F6-2AB7-458B36BB31F7}"/>
              </a:ext>
            </a:extLst>
          </p:cNvPr>
          <p:cNvPicPr>
            <a:picLocks noChangeAspect="1"/>
          </p:cNvPicPr>
          <p:nvPr/>
        </p:nvPicPr>
        <p:blipFill>
          <a:blip r:embed="rId5"/>
          <a:stretch>
            <a:fillRect/>
          </a:stretch>
        </p:blipFill>
        <p:spPr>
          <a:xfrm>
            <a:off x="444032" y="101888"/>
            <a:ext cx="1373652" cy="947041"/>
          </a:xfrm>
          <a:prstGeom prst="rect">
            <a:avLst/>
          </a:prstGeom>
        </p:spPr>
      </p:pic>
      <p:sp>
        <p:nvSpPr>
          <p:cNvPr id="6" name="Rectángulo 5">
            <a:extLst>
              <a:ext uri="{FF2B5EF4-FFF2-40B4-BE49-F238E27FC236}">
                <a16:creationId xmlns:a16="http://schemas.microsoft.com/office/drawing/2014/main" id="{07A097E0-5F1C-A517-C1B2-F6426120A65C}"/>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124649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8" y="797993"/>
            <a:ext cx="11191301" cy="5626221"/>
          </a:xfrm>
        </p:spPr>
        <p:txBody>
          <a:bodyPr>
            <a:normAutofit/>
          </a:bodyPr>
          <a:lstStyle/>
          <a:p>
            <a:pPr algn="r"/>
            <a:endParaRPr lang="es-CL" sz="2400" i="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B701B94-3C81-87ED-71F8-B210A144C055}"/>
              </a:ext>
            </a:extLst>
          </p:cNvPr>
          <p:cNvSpPr txBox="1"/>
          <p:nvPr/>
        </p:nvSpPr>
        <p:spPr>
          <a:xfrm>
            <a:off x="288777" y="929681"/>
            <a:ext cx="11433175" cy="5170646"/>
          </a:xfrm>
          <a:prstGeom prst="rect">
            <a:avLst/>
          </a:prstGeom>
          <a:noFill/>
        </p:spPr>
        <p:txBody>
          <a:bodyPr wrap="square" rtlCol="0">
            <a:spAutoFit/>
          </a:bodyPr>
          <a:lstStyle/>
          <a:p>
            <a:endParaRPr lang="es-CL" dirty="0"/>
          </a:p>
          <a:p>
            <a:pPr algn="ctr"/>
            <a:r>
              <a:rPr lang="es-CL" sz="2400" dirty="0">
                <a:latin typeface="Arial" panose="020B0604020202020204" pitchFamily="34" charset="0"/>
                <a:cs typeface="Arial" panose="020B0604020202020204" pitchFamily="34" charset="0"/>
              </a:rPr>
              <a:t> </a:t>
            </a:r>
            <a:r>
              <a:rPr lang="es-CL" sz="2400" b="1" dirty="0">
                <a:latin typeface="Arial" panose="020B0604020202020204" pitchFamily="34" charset="0"/>
                <a:cs typeface="Arial" panose="020B0604020202020204" pitchFamily="34" charset="0"/>
              </a:rPr>
              <a:t>e) </a:t>
            </a:r>
            <a:r>
              <a:rPr lang="es-CL" sz="2400" b="1" dirty="0">
                <a:highlight>
                  <a:srgbClr val="FFFF00"/>
                </a:highlight>
                <a:latin typeface="Arial" panose="020B0604020202020204" pitchFamily="34" charset="0"/>
                <a:cs typeface="Arial" panose="020B0604020202020204" pitchFamily="34" charset="0"/>
              </a:rPr>
              <a:t>Principio de Independencia</a:t>
            </a:r>
            <a:r>
              <a:rPr lang="es-CL" sz="2400" b="1" dirty="0">
                <a:latin typeface="Arial" panose="020B0604020202020204" pitchFamily="34" charset="0"/>
                <a:cs typeface="Arial" panose="020B0604020202020204" pitchFamily="34" charset="0"/>
              </a:rPr>
              <a:t>.</a:t>
            </a:r>
          </a:p>
          <a:p>
            <a:endParaRPr lang="es-CL" sz="2400" b="1" dirty="0">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“La independencia jurisdiccional significa que los jueces no se</a:t>
            </a:r>
          </a:p>
          <a:p>
            <a:r>
              <a:rPr lang="es-ES" sz="2400" b="1" dirty="0">
                <a:latin typeface="Arial" panose="020B0604020202020204" pitchFamily="34" charset="0"/>
                <a:cs typeface="Arial" panose="020B0604020202020204" pitchFamily="34" charset="0"/>
              </a:rPr>
              <a:t>encuentran sometidos a ninguna instancia j</a:t>
            </a:r>
            <a:r>
              <a:rPr lang="es-ES" sz="2400" b="1" u="sng" dirty="0">
                <a:latin typeface="Arial" panose="020B0604020202020204" pitchFamily="34" charset="0"/>
                <a:cs typeface="Arial" panose="020B0604020202020204" pitchFamily="34" charset="0"/>
              </a:rPr>
              <a:t>erárquica, política, administrativa, económica, burocrática</a:t>
            </a:r>
            <a:r>
              <a:rPr lang="es-ES" sz="2400" b="1" dirty="0">
                <a:latin typeface="Arial" panose="020B0604020202020204" pitchFamily="34" charset="0"/>
                <a:cs typeface="Arial" panose="020B0604020202020204" pitchFamily="34" charset="0"/>
              </a:rPr>
              <a:t> o de cualquier orden, pues la esencia</a:t>
            </a:r>
          </a:p>
          <a:p>
            <a:r>
              <a:rPr lang="es-ES" sz="2400" b="1" dirty="0">
                <a:latin typeface="Arial" panose="020B0604020202020204" pitchFamily="34" charset="0"/>
                <a:cs typeface="Arial" panose="020B0604020202020204" pitchFamily="34" charset="0"/>
              </a:rPr>
              <a:t>del ejercicio de su función es la libertad para actuar…”</a:t>
            </a:r>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r>
              <a:rPr lang="es-CL" sz="2400" b="1" u="sng" dirty="0">
                <a:latin typeface="Arial" panose="020B0604020202020204" pitchFamily="34" charset="0"/>
                <a:cs typeface="Arial" panose="020B0604020202020204" pitchFamily="34" charset="0"/>
              </a:rPr>
              <a:t>Doble ámbito: Interno y externo</a:t>
            </a:r>
            <a:r>
              <a:rPr lang="es-CL" sz="2400" b="1" dirty="0">
                <a:latin typeface="Arial" panose="020B0604020202020204" pitchFamily="34" charset="0"/>
                <a:cs typeface="Arial" panose="020B0604020202020204" pitchFamily="34" charset="0"/>
              </a:rPr>
              <a:t>. </a:t>
            </a:r>
          </a:p>
          <a:p>
            <a:endParaRPr lang="es-CL" sz="2400" b="1" dirty="0">
              <a:latin typeface="Arial" panose="020B0604020202020204" pitchFamily="34" charset="0"/>
              <a:cs typeface="Arial" panose="020B0604020202020204" pitchFamily="34" charset="0"/>
            </a:endParaRPr>
          </a:p>
          <a:p>
            <a:r>
              <a:rPr lang="es-CL" sz="2400" b="1" u="sng" dirty="0">
                <a:latin typeface="Arial" panose="020B0604020202020204" pitchFamily="34" charset="0"/>
                <a:cs typeface="Arial" panose="020B0604020202020204" pitchFamily="34" charset="0"/>
              </a:rPr>
              <a:t>Doble dimensión: Origen y financiamiento</a:t>
            </a:r>
            <a:r>
              <a:rPr lang="es-CL" sz="2400" b="1" dirty="0">
                <a:latin typeface="Arial" panose="020B0604020202020204" pitchFamily="34" charset="0"/>
                <a:cs typeface="Arial" panose="020B0604020202020204" pitchFamily="34" charset="0"/>
              </a:rPr>
              <a:t>. </a:t>
            </a:r>
          </a:p>
          <a:p>
            <a:endParaRPr lang="es-CL" sz="2400" b="1" dirty="0">
              <a:latin typeface="Arial" panose="020B0604020202020204" pitchFamily="34" charset="0"/>
              <a:cs typeface="Arial" panose="020B0604020202020204" pitchFamily="34" charset="0"/>
            </a:endParaRPr>
          </a:p>
          <a:p>
            <a:r>
              <a:rPr lang="es-CL" sz="2400" b="1" dirty="0">
                <a:highlight>
                  <a:srgbClr val="FFFF00"/>
                </a:highlight>
                <a:latin typeface="Arial" panose="020B0604020202020204" pitchFamily="34" charset="0"/>
                <a:cs typeface="Arial" panose="020B0604020202020204" pitchFamily="34" charset="0"/>
              </a:rPr>
              <a:t>Garantía de rango constitucional en materia electoral</a:t>
            </a:r>
            <a:r>
              <a:rPr lang="es-CL" sz="2400" b="1" dirty="0">
                <a:latin typeface="Arial" panose="020B0604020202020204" pitchFamily="34" charset="0"/>
                <a:cs typeface="Arial" panose="020B0604020202020204" pitchFamily="34" charset="0"/>
              </a:rPr>
              <a:t>. </a:t>
            </a:r>
          </a:p>
          <a:p>
            <a:endParaRPr lang="es-CL" sz="24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6A8EB715-234E-1C6E-AEC0-D1E7F5330441}"/>
              </a:ext>
            </a:extLst>
          </p:cNvPr>
          <p:cNvPicPr>
            <a:picLocks noChangeAspect="1"/>
          </p:cNvPicPr>
          <p:nvPr/>
        </p:nvPicPr>
        <p:blipFill>
          <a:blip r:embed="rId4"/>
          <a:stretch>
            <a:fillRect/>
          </a:stretch>
        </p:blipFill>
        <p:spPr>
          <a:xfrm>
            <a:off x="5010023" y="3556674"/>
            <a:ext cx="408467" cy="390178"/>
          </a:xfrm>
          <a:prstGeom prst="rect">
            <a:avLst/>
          </a:prstGeom>
        </p:spPr>
      </p:pic>
      <p:pic>
        <p:nvPicPr>
          <p:cNvPr id="3" name="Imagen 2">
            <a:extLst>
              <a:ext uri="{FF2B5EF4-FFF2-40B4-BE49-F238E27FC236}">
                <a16:creationId xmlns:a16="http://schemas.microsoft.com/office/drawing/2014/main" id="{1B8BFD57-0083-5F5F-7C13-DE32D9B7F82D}"/>
              </a:ext>
            </a:extLst>
          </p:cNvPr>
          <p:cNvPicPr>
            <a:picLocks noChangeAspect="1"/>
          </p:cNvPicPr>
          <p:nvPr/>
        </p:nvPicPr>
        <p:blipFill>
          <a:blip r:embed="rId5"/>
          <a:stretch>
            <a:fillRect/>
          </a:stretch>
        </p:blipFill>
        <p:spPr>
          <a:xfrm>
            <a:off x="6338080" y="4268054"/>
            <a:ext cx="408467" cy="390178"/>
          </a:xfrm>
          <a:prstGeom prst="rect">
            <a:avLst/>
          </a:prstGeom>
        </p:spPr>
      </p:pic>
      <p:pic>
        <p:nvPicPr>
          <p:cNvPr id="5" name="Imagen 4">
            <a:extLst>
              <a:ext uri="{FF2B5EF4-FFF2-40B4-BE49-F238E27FC236}">
                <a16:creationId xmlns:a16="http://schemas.microsoft.com/office/drawing/2014/main" id="{7F5033A4-D3F2-6E95-0F5C-352F46A3E991}"/>
              </a:ext>
            </a:extLst>
          </p:cNvPr>
          <p:cNvPicPr>
            <a:picLocks noChangeAspect="1"/>
          </p:cNvPicPr>
          <p:nvPr/>
        </p:nvPicPr>
        <p:blipFill>
          <a:blip r:embed="rId6"/>
          <a:stretch>
            <a:fillRect/>
          </a:stretch>
        </p:blipFill>
        <p:spPr>
          <a:xfrm>
            <a:off x="444032" y="101888"/>
            <a:ext cx="1373652" cy="947041"/>
          </a:xfrm>
          <a:prstGeom prst="rect">
            <a:avLst/>
          </a:prstGeom>
        </p:spPr>
      </p:pic>
      <p:sp>
        <p:nvSpPr>
          <p:cNvPr id="6" name="Rectángulo 5">
            <a:extLst>
              <a:ext uri="{FF2B5EF4-FFF2-40B4-BE49-F238E27FC236}">
                <a16:creationId xmlns:a16="http://schemas.microsoft.com/office/drawing/2014/main" id="{6EDC99F9-18F5-2331-09EC-9C63C115E948}"/>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193826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6" name="Título 5">
            <a:extLst>
              <a:ext uri="{FF2B5EF4-FFF2-40B4-BE49-F238E27FC236}">
                <a16:creationId xmlns:a16="http://schemas.microsoft.com/office/drawing/2014/main" id="{5B26F162-9FD9-6D55-352C-B6DE5BD4E054}"/>
              </a:ext>
            </a:extLst>
          </p:cNvPr>
          <p:cNvSpPr>
            <a:spLocks noGrp="1"/>
          </p:cNvSpPr>
          <p:nvPr>
            <p:ph type="ctrTitle"/>
          </p:nvPr>
        </p:nvSpPr>
        <p:spPr>
          <a:xfrm>
            <a:off x="1097280" y="758952"/>
            <a:ext cx="10321834" cy="4814534"/>
          </a:xfrm>
        </p:spPr>
        <p:txBody>
          <a:bodyPr>
            <a:normAutofit/>
          </a:bodyPr>
          <a:lstStyle/>
          <a:p>
            <a:pPr algn="ctr"/>
            <a:r>
              <a:rPr lang="es-CL" sz="2400" b="1" dirty="0">
                <a:latin typeface="Arial" panose="020B0604020202020204" pitchFamily="34" charset="0"/>
                <a:cs typeface="Arial" panose="020B0604020202020204" pitchFamily="34" charset="0"/>
              </a:rPr>
              <a:t>f) </a:t>
            </a:r>
            <a:r>
              <a:rPr lang="es-CL" sz="2400" b="1" dirty="0">
                <a:highlight>
                  <a:srgbClr val="FFFF00"/>
                </a:highlight>
                <a:latin typeface="Arial" panose="020B0604020202020204" pitchFamily="34" charset="0"/>
                <a:cs typeface="Arial" panose="020B0604020202020204" pitchFamily="34" charset="0"/>
              </a:rPr>
              <a:t>Principio de Legalidad</a:t>
            </a:r>
            <a:r>
              <a:rPr lang="es-CL" sz="2400" b="1" dirty="0">
                <a:latin typeface="Arial" panose="020B0604020202020204" pitchFamily="34" charset="0"/>
                <a:cs typeface="Arial" panose="020B0604020202020204" pitchFamily="34" charset="0"/>
              </a:rPr>
              <a:t>.</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Sometimiento a la Ley (Autoridades y ciudadanos).</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Es un elemento propio del </a:t>
            </a:r>
            <a:r>
              <a:rPr lang="es-CL" sz="2400" b="1" i="1" dirty="0">
                <a:latin typeface="Arial" panose="020B0604020202020204" pitchFamily="34" charset="0"/>
                <a:cs typeface="Arial" panose="020B0604020202020204" pitchFamily="34" charset="0"/>
              </a:rPr>
              <a:t>Estado de Derecho</a:t>
            </a:r>
            <a:r>
              <a:rPr lang="es-CL" sz="2400" b="1" dirty="0">
                <a:latin typeface="Arial" panose="020B0604020202020204" pitchFamily="34" charset="0"/>
                <a:cs typeface="Arial" panose="020B0604020202020204" pitchFamily="34" charset="0"/>
              </a:rPr>
              <a:t>.</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Limites, prerrogativas y exigencias (El Estado no tiene derechos).</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a:t>
            </a:r>
            <a:r>
              <a:rPr lang="es-ES" sz="2400" b="1" i="1" dirty="0">
                <a:latin typeface="Arial" panose="020B0604020202020204" pitchFamily="34" charset="0"/>
                <a:cs typeface="Arial" panose="020B0604020202020204" pitchFamily="34" charset="0"/>
              </a:rPr>
              <a:t>toda autoridad electoral y cualquier participante</a:t>
            </a: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en las elecciones debe ceñir su actuación a lo dispuesto por las leyes</a:t>
            </a: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vigentes</a:t>
            </a:r>
            <a:r>
              <a:rPr lang="es-ES" sz="2400" b="1" dirty="0">
                <a:latin typeface="Arial" panose="020B0604020202020204" pitchFamily="34" charset="0"/>
                <a:cs typeface="Arial" panose="020B0604020202020204" pitchFamily="34" charset="0"/>
              </a:rPr>
              <a:t>”</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Estado Constitucional Vs Estado Legal. (Rango de normas electorales).</a:t>
            </a:r>
            <a:br>
              <a:rPr lang="es-CL" sz="2400" b="1" dirty="0">
                <a:latin typeface="Arial" panose="020B0604020202020204" pitchFamily="34" charset="0"/>
                <a:cs typeface="Arial" panose="020B0604020202020204" pitchFamily="34" charset="0"/>
              </a:rPr>
            </a:br>
            <a:endParaRPr lang="es-CL"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45F81189-F628-E4FC-176C-002B5147FCB3}"/>
              </a:ext>
            </a:extLst>
          </p:cNvPr>
          <p:cNvPicPr>
            <a:picLocks noChangeAspect="1"/>
          </p:cNvPicPr>
          <p:nvPr/>
        </p:nvPicPr>
        <p:blipFill>
          <a:blip r:embed="rId4"/>
          <a:stretch>
            <a:fillRect/>
          </a:stretch>
        </p:blipFill>
        <p:spPr>
          <a:xfrm>
            <a:off x="444032" y="101888"/>
            <a:ext cx="1373652" cy="947041"/>
          </a:xfrm>
          <a:prstGeom prst="rect">
            <a:avLst/>
          </a:prstGeom>
        </p:spPr>
      </p:pic>
      <p:sp>
        <p:nvSpPr>
          <p:cNvPr id="3" name="Rectángulo 2">
            <a:extLst>
              <a:ext uri="{FF2B5EF4-FFF2-40B4-BE49-F238E27FC236}">
                <a16:creationId xmlns:a16="http://schemas.microsoft.com/office/drawing/2014/main" id="{15EADE01-9CD1-D7EC-DEAB-2D42EAF17ACA}"/>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159577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6" name="Título 5">
            <a:extLst>
              <a:ext uri="{FF2B5EF4-FFF2-40B4-BE49-F238E27FC236}">
                <a16:creationId xmlns:a16="http://schemas.microsoft.com/office/drawing/2014/main" id="{5B26F162-9FD9-6D55-352C-B6DE5BD4E054}"/>
              </a:ext>
            </a:extLst>
          </p:cNvPr>
          <p:cNvSpPr>
            <a:spLocks noGrp="1"/>
          </p:cNvSpPr>
          <p:nvPr>
            <p:ph type="ctrTitle"/>
          </p:nvPr>
        </p:nvSpPr>
        <p:spPr>
          <a:xfrm>
            <a:off x="1097280" y="758952"/>
            <a:ext cx="10321834" cy="4814534"/>
          </a:xfrm>
        </p:spPr>
        <p:txBody>
          <a:bodyPr>
            <a:normAutofit/>
          </a:bodyPr>
          <a:lstStyle/>
          <a:p>
            <a:pPr algn="ctr"/>
            <a:r>
              <a:rPr lang="es-CL" sz="2400" b="1" dirty="0">
                <a:latin typeface="Arial" panose="020B0604020202020204" pitchFamily="34" charset="0"/>
                <a:cs typeface="Arial" panose="020B0604020202020204" pitchFamily="34" charset="0"/>
              </a:rPr>
              <a:t>g) </a:t>
            </a:r>
            <a:r>
              <a:rPr lang="es-CL" sz="2400" b="1" dirty="0">
                <a:highlight>
                  <a:srgbClr val="FFFF00"/>
                </a:highlight>
                <a:latin typeface="Arial" panose="020B0604020202020204" pitchFamily="34" charset="0"/>
                <a:cs typeface="Arial" panose="020B0604020202020204" pitchFamily="34" charset="0"/>
              </a:rPr>
              <a:t>Principio de Objetividad</a:t>
            </a:r>
            <a:r>
              <a:rPr lang="es-CL" sz="2400" b="1" dirty="0">
                <a:latin typeface="Arial" panose="020B0604020202020204" pitchFamily="34" charset="0"/>
                <a:cs typeface="Arial" panose="020B0604020202020204" pitchFamily="34" charset="0"/>
              </a:rPr>
              <a:t>.</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a:t>
            </a:r>
            <a:r>
              <a:rPr lang="es-ES" sz="2400" b="1" i="1" dirty="0">
                <a:latin typeface="Arial" panose="020B0604020202020204" pitchFamily="34" charset="0"/>
                <a:cs typeface="Arial" panose="020B0604020202020204" pitchFamily="34" charset="0"/>
              </a:rPr>
              <a:t>la autoridad electoral debe basar su actuación en </a:t>
            </a:r>
            <a:r>
              <a:rPr lang="es-ES" sz="2400" b="1" u="sng" dirty="0">
                <a:solidFill>
                  <a:srgbClr val="FF0000"/>
                </a:solidFill>
                <a:latin typeface="Arial" panose="020B0604020202020204" pitchFamily="34" charset="0"/>
                <a:cs typeface="Arial" panose="020B0604020202020204" pitchFamily="34" charset="0"/>
              </a:rPr>
              <a:t>hechos debidamente</a:t>
            </a:r>
            <a:br>
              <a:rPr lang="es-ES" sz="2400" b="1" u="sng" dirty="0">
                <a:solidFill>
                  <a:srgbClr val="FF0000"/>
                </a:solidFill>
                <a:latin typeface="Arial" panose="020B0604020202020204" pitchFamily="34" charset="0"/>
                <a:cs typeface="Arial" panose="020B0604020202020204" pitchFamily="34" charset="0"/>
              </a:rPr>
            </a:br>
            <a:r>
              <a:rPr lang="es-ES" sz="2400" b="1" u="sng" dirty="0">
                <a:solidFill>
                  <a:srgbClr val="FF0000"/>
                </a:solidFill>
                <a:latin typeface="Arial" panose="020B0604020202020204" pitchFamily="34" charset="0"/>
                <a:cs typeface="Arial" panose="020B0604020202020204" pitchFamily="34" charset="0"/>
              </a:rPr>
              <a:t>demostrados y tangiblemente</a:t>
            </a:r>
            <a:r>
              <a:rPr lang="es-ES" sz="2400" b="1" i="1" dirty="0">
                <a:latin typeface="Arial" panose="020B0604020202020204" pitchFamily="34" charset="0"/>
                <a:cs typeface="Arial" panose="020B0604020202020204" pitchFamily="34" charset="0"/>
              </a:rPr>
              <a:t> </a:t>
            </a:r>
            <a:r>
              <a:rPr lang="es-ES" sz="2400" b="1" dirty="0">
                <a:latin typeface="Arial" panose="020B0604020202020204" pitchFamily="34" charset="0"/>
                <a:cs typeface="Arial" panose="020B0604020202020204" pitchFamily="34" charset="0"/>
              </a:rPr>
              <a:t>admitidos</a:t>
            </a:r>
            <a:r>
              <a:rPr lang="es-ES" sz="2400" b="1" i="1" dirty="0">
                <a:latin typeface="Arial" panose="020B0604020202020204" pitchFamily="34" charset="0"/>
                <a:cs typeface="Arial" panose="020B0604020202020204" pitchFamily="34" charset="0"/>
              </a:rPr>
              <a:t>, sin que quepa la</a:t>
            </a: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posibilidad de que sus miembros actúen con base en impulsos o</a:t>
            </a: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apreciaciones subjetivas, exige por tanto la necesidad de elementos</a:t>
            </a: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de constatación para cualquier observador externo</a:t>
            </a:r>
            <a:r>
              <a:rPr lang="es-ES" sz="2400" b="1" dirty="0">
                <a:latin typeface="Arial" panose="020B0604020202020204" pitchFamily="34" charset="0"/>
                <a:cs typeface="Arial" panose="020B0604020202020204" pitchFamily="34" charset="0"/>
              </a:rPr>
              <a:t>”</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(Criterios de </a:t>
            </a:r>
            <a:r>
              <a:rPr lang="es-ES" sz="2400" b="1" u="sng" dirty="0">
                <a:latin typeface="Arial" panose="020B0604020202020204" pitchFamily="34" charset="0"/>
                <a:cs typeface="Arial" panose="020B0604020202020204" pitchFamily="34" charset="0"/>
              </a:rPr>
              <a:t>Sana Critica </a:t>
            </a:r>
            <a:r>
              <a:rPr lang="es-ES" sz="2400" b="1" dirty="0">
                <a:latin typeface="Arial" panose="020B0604020202020204" pitchFamily="34" charset="0"/>
                <a:cs typeface="Arial" panose="020B0604020202020204" pitchFamily="34" charset="0"/>
              </a:rPr>
              <a:t>en la valoración de hechos y pruebas)</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“…quehacer institucional…”</a:t>
            </a:r>
            <a:br>
              <a:rPr lang="es-ES"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endParaRPr lang="es-CL"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4120AD7D-5CD8-3071-5CEE-1836BBA2953E}"/>
              </a:ext>
            </a:extLst>
          </p:cNvPr>
          <p:cNvPicPr>
            <a:picLocks noChangeAspect="1"/>
          </p:cNvPicPr>
          <p:nvPr/>
        </p:nvPicPr>
        <p:blipFill>
          <a:blip r:embed="rId4"/>
          <a:stretch>
            <a:fillRect/>
          </a:stretch>
        </p:blipFill>
        <p:spPr>
          <a:xfrm>
            <a:off x="444032" y="101888"/>
            <a:ext cx="1373652" cy="947041"/>
          </a:xfrm>
          <a:prstGeom prst="rect">
            <a:avLst/>
          </a:prstGeom>
        </p:spPr>
      </p:pic>
      <p:sp>
        <p:nvSpPr>
          <p:cNvPr id="3" name="Rectángulo 2">
            <a:extLst>
              <a:ext uri="{FF2B5EF4-FFF2-40B4-BE49-F238E27FC236}">
                <a16:creationId xmlns:a16="http://schemas.microsoft.com/office/drawing/2014/main" id="{9485360A-77F3-3A5A-1182-3BB2BE2CD085}"/>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53127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6" name="Título 5">
            <a:extLst>
              <a:ext uri="{FF2B5EF4-FFF2-40B4-BE49-F238E27FC236}">
                <a16:creationId xmlns:a16="http://schemas.microsoft.com/office/drawing/2014/main" id="{5B26F162-9FD9-6D55-352C-B6DE5BD4E054}"/>
              </a:ext>
            </a:extLst>
          </p:cNvPr>
          <p:cNvSpPr>
            <a:spLocks noGrp="1"/>
          </p:cNvSpPr>
          <p:nvPr>
            <p:ph type="ctrTitle"/>
          </p:nvPr>
        </p:nvSpPr>
        <p:spPr>
          <a:xfrm>
            <a:off x="935083" y="1605113"/>
            <a:ext cx="10321834" cy="4814534"/>
          </a:xfrm>
        </p:spPr>
        <p:txBody>
          <a:bodyPr>
            <a:normAutofit fontScale="90000"/>
          </a:bodyPr>
          <a:lstStyle/>
          <a:p>
            <a:pPr algn="ctr"/>
            <a:r>
              <a:rPr lang="es-CL" sz="2400" b="1" dirty="0">
                <a:latin typeface="Arial" panose="020B0604020202020204" pitchFamily="34" charset="0"/>
                <a:cs typeface="Arial" panose="020B0604020202020204" pitchFamily="34" charset="0"/>
              </a:rPr>
              <a:t>g) </a:t>
            </a:r>
            <a:r>
              <a:rPr lang="es-CL" sz="2400" b="1" dirty="0">
                <a:highlight>
                  <a:srgbClr val="FFFF00"/>
                </a:highlight>
                <a:latin typeface="Arial" panose="020B0604020202020204" pitchFamily="34" charset="0"/>
                <a:cs typeface="Arial" panose="020B0604020202020204" pitchFamily="34" charset="0"/>
              </a:rPr>
              <a:t>Principio de Publicidad</a:t>
            </a:r>
            <a:r>
              <a:rPr lang="es-CL" sz="2400" b="1" dirty="0">
                <a:latin typeface="Arial" panose="020B0604020202020204" pitchFamily="34" charset="0"/>
                <a:cs typeface="Arial" panose="020B0604020202020204" pitchFamily="34" charset="0"/>
              </a:rPr>
              <a:t>.</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a:t>
            </a:r>
            <a:r>
              <a:rPr lang="es-CL" sz="2400" b="1" dirty="0">
                <a:solidFill>
                  <a:srgbClr val="FF0000"/>
                </a:solidFill>
                <a:latin typeface="Arial" panose="020B0604020202020204" pitchFamily="34" charset="0"/>
                <a:cs typeface="Arial" panose="020B0604020202020204" pitchFamily="34" charset="0"/>
              </a:rPr>
              <a:t>Qué</a:t>
            </a:r>
            <a:r>
              <a:rPr lang="es-CL" sz="2400" b="1" dirty="0">
                <a:latin typeface="Arial" panose="020B0604020202020204" pitchFamily="34" charset="0"/>
                <a:cs typeface="Arial" panose="020B0604020202020204" pitchFamily="34" charset="0"/>
              </a:rPr>
              <a:t> se está haciendo?</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a:t>
            </a:r>
            <a:r>
              <a:rPr lang="es-ES" sz="2400" b="1" i="1" dirty="0">
                <a:latin typeface="Arial" panose="020B0604020202020204" pitchFamily="34" charset="0"/>
                <a:cs typeface="Arial" panose="020B0604020202020204" pitchFamily="34" charset="0"/>
              </a:rPr>
              <a:t>El carácter público de los actos del Estado viene determinado</a:t>
            </a: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por la función que desempeñan dichos actos</a:t>
            </a:r>
            <a:r>
              <a:rPr lang="es-ES" sz="2400" b="1" dirty="0">
                <a:latin typeface="Arial" panose="020B0604020202020204" pitchFamily="34" charset="0"/>
                <a:cs typeface="Arial" panose="020B0604020202020204" pitchFamily="34" charset="0"/>
              </a:rPr>
              <a:t>…”</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1.- Funciones propias de la Autoridad;</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2.- Satisfacciones de Intereses colectivos (y particulares también).</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“…desde el punto de vista electoral, la podemos definir como el principio que permite a la población conocer todos los actos de los participantes en una competencia electoral…</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…genera mecanismos que la refuerzan: por lo pronto, cada contendiente esta</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interesado en conocer cómo se financia su rival y atacar las irregularidades que éste cometa…”</a:t>
            </a:r>
            <a:br>
              <a:rPr lang="es-CL" sz="2400" b="1" dirty="0">
                <a:latin typeface="Arial" panose="020B0604020202020204" pitchFamily="34" charset="0"/>
                <a:cs typeface="Arial" panose="020B0604020202020204" pitchFamily="34" charset="0"/>
              </a:rPr>
            </a:br>
            <a:endParaRPr lang="es-CL"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BB18C9E4-81AC-53BB-6AF9-170E08DCD731}"/>
              </a:ext>
            </a:extLst>
          </p:cNvPr>
          <p:cNvPicPr>
            <a:picLocks noChangeAspect="1"/>
          </p:cNvPicPr>
          <p:nvPr/>
        </p:nvPicPr>
        <p:blipFill>
          <a:blip r:embed="rId4"/>
          <a:stretch>
            <a:fillRect/>
          </a:stretch>
        </p:blipFill>
        <p:spPr>
          <a:xfrm>
            <a:off x="444032" y="101888"/>
            <a:ext cx="1373652" cy="947041"/>
          </a:xfrm>
          <a:prstGeom prst="rect">
            <a:avLst/>
          </a:prstGeom>
        </p:spPr>
      </p:pic>
      <p:sp>
        <p:nvSpPr>
          <p:cNvPr id="3" name="Rectángulo 2">
            <a:extLst>
              <a:ext uri="{FF2B5EF4-FFF2-40B4-BE49-F238E27FC236}">
                <a16:creationId xmlns:a16="http://schemas.microsoft.com/office/drawing/2014/main" id="{6D8B0C7D-A3F2-B66A-7460-BD4782D8A6F5}"/>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246933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6" name="Título 5">
            <a:extLst>
              <a:ext uri="{FF2B5EF4-FFF2-40B4-BE49-F238E27FC236}">
                <a16:creationId xmlns:a16="http://schemas.microsoft.com/office/drawing/2014/main" id="{5B26F162-9FD9-6D55-352C-B6DE5BD4E054}"/>
              </a:ext>
            </a:extLst>
          </p:cNvPr>
          <p:cNvSpPr>
            <a:spLocks noGrp="1"/>
          </p:cNvSpPr>
          <p:nvPr>
            <p:ph type="ctrTitle"/>
          </p:nvPr>
        </p:nvSpPr>
        <p:spPr>
          <a:xfrm>
            <a:off x="1097280" y="758952"/>
            <a:ext cx="10321834" cy="5576534"/>
          </a:xfrm>
        </p:spPr>
        <p:txBody>
          <a:bodyPr>
            <a:normAutofit fontScale="90000"/>
          </a:bodyPr>
          <a:lstStyle/>
          <a:p>
            <a:pPr algn="ctr"/>
            <a:r>
              <a:rPr lang="es-CL" sz="2400" b="1" dirty="0">
                <a:highlight>
                  <a:srgbClr val="FFFF00"/>
                </a:highlight>
                <a:latin typeface="Arial" panose="020B0604020202020204" pitchFamily="34" charset="0"/>
                <a:cs typeface="Arial" panose="020B0604020202020204" pitchFamily="34" charset="0"/>
              </a:rPr>
              <a:t>Transparencia</a:t>
            </a:r>
            <a:r>
              <a:rPr lang="es-CL" sz="2400" b="1" dirty="0">
                <a:latin typeface="Arial" panose="020B0604020202020204" pitchFamily="34" charset="0"/>
                <a:cs typeface="Arial" panose="020B0604020202020204" pitchFamily="34" charset="0"/>
              </a:rPr>
              <a:t>.</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a:t>
            </a:r>
            <a:r>
              <a:rPr lang="es-CL" sz="2400" b="1" dirty="0">
                <a:solidFill>
                  <a:srgbClr val="FF0000"/>
                </a:solidFill>
                <a:latin typeface="Arial" panose="020B0604020202020204" pitchFamily="34" charset="0"/>
                <a:cs typeface="Arial" panose="020B0604020202020204" pitchFamily="34" charset="0"/>
              </a:rPr>
              <a:t>Cómo</a:t>
            </a:r>
            <a:r>
              <a:rPr lang="es-CL" sz="2400" b="1" dirty="0">
                <a:latin typeface="Arial" panose="020B0604020202020204" pitchFamily="34" charset="0"/>
                <a:cs typeface="Arial" panose="020B0604020202020204" pitchFamily="34" charset="0"/>
              </a:rPr>
              <a:t> se está haciendo?</a:t>
            </a:r>
            <a:br>
              <a:rPr lang="es-CL"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a:t>
            </a:r>
            <a:r>
              <a:rPr lang="es-ES" sz="2400" b="1" i="1" dirty="0">
                <a:latin typeface="Arial" panose="020B0604020202020204" pitchFamily="34" charset="0"/>
                <a:cs typeface="Arial" panose="020B0604020202020204" pitchFamily="34" charset="0"/>
              </a:rPr>
              <a:t>El objetivo de la transparencia electoral es permitir que las</a:t>
            </a: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operaciones financieras de los partidos políticos y candidatos sean</a:t>
            </a: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públicas, y poder calificar la manera cómo se hicieron de recursos</a:t>
            </a: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los competidores políticos…”</a:t>
            </a:r>
            <a:br>
              <a:rPr lang="es-ES" sz="2400" b="1" i="1" dirty="0">
                <a:latin typeface="Arial" panose="020B0604020202020204" pitchFamily="34" charset="0"/>
                <a:cs typeface="Arial" panose="020B0604020202020204" pitchFamily="34" charset="0"/>
              </a:rPr>
            </a:br>
            <a:br>
              <a:rPr lang="es-ES" sz="2400" b="1" i="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Trasparencia activa, pasiva, focalizada..</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Ley N°20285 Sobre el acceso a la Información Publica. </a:t>
            </a:r>
            <a:br>
              <a:rPr lang="es-ES" sz="2400" b="1" i="1" dirty="0">
                <a:latin typeface="Arial" panose="020B0604020202020204" pitchFamily="34" charset="0"/>
                <a:cs typeface="Arial" panose="020B0604020202020204" pitchFamily="34" charset="0"/>
              </a:rPr>
            </a:br>
            <a:br>
              <a:rPr lang="es-ES" sz="2400" b="1" i="1" dirty="0">
                <a:latin typeface="Arial" panose="020B0604020202020204" pitchFamily="34" charset="0"/>
                <a:cs typeface="Arial" panose="020B0604020202020204" pitchFamily="34" charset="0"/>
              </a:rPr>
            </a:br>
            <a:r>
              <a:rPr lang="es-ES" sz="2400" b="1" i="1" dirty="0">
                <a:latin typeface="Arial" panose="020B0604020202020204" pitchFamily="34" charset="0"/>
                <a:cs typeface="Arial" panose="020B0604020202020204" pitchFamily="34" charset="0"/>
              </a:rPr>
              <a:t>“…El principio de </a:t>
            </a:r>
            <a:r>
              <a:rPr lang="es-ES" sz="2400" b="1" i="1" dirty="0">
                <a:highlight>
                  <a:srgbClr val="FFFF00"/>
                </a:highlight>
                <a:latin typeface="Arial" panose="020B0604020202020204" pitchFamily="34" charset="0"/>
                <a:cs typeface="Arial" panose="020B0604020202020204" pitchFamily="34" charset="0"/>
              </a:rPr>
              <a:t>transparencia</a:t>
            </a:r>
            <a:r>
              <a:rPr lang="es-ES" sz="2400" b="1" i="1" dirty="0">
                <a:latin typeface="Arial" panose="020B0604020202020204" pitchFamily="34" charset="0"/>
                <a:cs typeface="Arial" panose="020B0604020202020204" pitchFamily="34" charset="0"/>
              </a:rPr>
              <a:t> de la función pública consiste en </a:t>
            </a:r>
            <a:r>
              <a:rPr lang="es-ES" sz="2400" b="1" i="1" dirty="0">
                <a:highlight>
                  <a:srgbClr val="FFFF00"/>
                </a:highlight>
                <a:latin typeface="Arial" panose="020B0604020202020204" pitchFamily="34" charset="0"/>
                <a:cs typeface="Arial" panose="020B0604020202020204" pitchFamily="34" charset="0"/>
              </a:rPr>
              <a:t>respetar</a:t>
            </a:r>
            <a:r>
              <a:rPr lang="es-ES" sz="2400" b="1" i="1" dirty="0">
                <a:latin typeface="Arial" panose="020B0604020202020204" pitchFamily="34" charset="0"/>
                <a:cs typeface="Arial" panose="020B0604020202020204" pitchFamily="34" charset="0"/>
              </a:rPr>
              <a:t> y</a:t>
            </a:r>
            <a:br>
              <a:rPr lang="es-ES" sz="2400" b="1" i="1" dirty="0">
                <a:latin typeface="Arial" panose="020B0604020202020204" pitchFamily="34" charset="0"/>
                <a:cs typeface="Arial" panose="020B0604020202020204" pitchFamily="34" charset="0"/>
              </a:rPr>
            </a:br>
            <a:r>
              <a:rPr lang="es-ES" sz="2400" b="1" i="1" dirty="0">
                <a:highlight>
                  <a:srgbClr val="FFFF00"/>
                </a:highlight>
                <a:latin typeface="Arial" panose="020B0604020202020204" pitchFamily="34" charset="0"/>
                <a:cs typeface="Arial" panose="020B0604020202020204" pitchFamily="34" charset="0"/>
              </a:rPr>
              <a:t>cautelar</a:t>
            </a:r>
            <a:r>
              <a:rPr lang="es-ES" sz="2400" b="1" i="1" dirty="0">
                <a:latin typeface="Arial" panose="020B0604020202020204" pitchFamily="34" charset="0"/>
                <a:cs typeface="Arial" panose="020B0604020202020204" pitchFamily="34" charset="0"/>
              </a:rPr>
              <a:t> la publicidad de los actos, resoluciones, procedimientos y documentos de la Administración, así como la de sus</a:t>
            </a:r>
            <a:r>
              <a:rPr lang="es-ES" sz="2400" b="1" i="1" u="sng" dirty="0">
                <a:solidFill>
                  <a:srgbClr val="FF0000"/>
                </a:solidFill>
                <a:latin typeface="Arial" panose="020B0604020202020204" pitchFamily="34" charset="0"/>
                <a:cs typeface="Arial" panose="020B0604020202020204" pitchFamily="34" charset="0"/>
              </a:rPr>
              <a:t> fundamentos</a:t>
            </a:r>
            <a:r>
              <a:rPr lang="es-ES" sz="2400" b="1" i="1" dirty="0">
                <a:latin typeface="Arial" panose="020B0604020202020204" pitchFamily="34" charset="0"/>
                <a:cs typeface="Arial" panose="020B0604020202020204" pitchFamily="34" charset="0"/>
              </a:rPr>
              <a:t>, y en facilitar el acceso de cualquier persona a esa información, a través de los medios y procedimientos que al efecto establezca la ley.” </a:t>
            </a:r>
            <a:r>
              <a:rPr lang="es-ES" sz="2400" b="1" dirty="0">
                <a:latin typeface="Arial" panose="020B0604020202020204" pitchFamily="34" charset="0"/>
                <a:cs typeface="Arial" panose="020B0604020202020204" pitchFamily="34" charset="0"/>
              </a:rPr>
              <a:t>(Artículo 4).</a:t>
            </a:r>
            <a:br>
              <a:rPr lang="es-CL" sz="2400" b="1" dirty="0">
                <a:latin typeface="Arial" panose="020B0604020202020204" pitchFamily="34" charset="0"/>
                <a:cs typeface="Arial" panose="020B0604020202020204" pitchFamily="34" charset="0"/>
              </a:rPr>
            </a:br>
            <a:endParaRPr lang="es-CL"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297D9BF8-EBE0-45C9-ED97-0B1A43EDA72C}"/>
              </a:ext>
            </a:extLst>
          </p:cNvPr>
          <p:cNvPicPr>
            <a:picLocks noChangeAspect="1"/>
          </p:cNvPicPr>
          <p:nvPr/>
        </p:nvPicPr>
        <p:blipFill>
          <a:blip r:embed="rId4"/>
          <a:stretch>
            <a:fillRect/>
          </a:stretch>
        </p:blipFill>
        <p:spPr>
          <a:xfrm>
            <a:off x="444032" y="101888"/>
            <a:ext cx="1373652" cy="947041"/>
          </a:xfrm>
          <a:prstGeom prst="rect">
            <a:avLst/>
          </a:prstGeom>
        </p:spPr>
      </p:pic>
      <p:sp>
        <p:nvSpPr>
          <p:cNvPr id="3" name="Rectángulo 2">
            <a:extLst>
              <a:ext uri="{FF2B5EF4-FFF2-40B4-BE49-F238E27FC236}">
                <a16:creationId xmlns:a16="http://schemas.microsoft.com/office/drawing/2014/main" id="{EFC1C090-E5E8-1688-89C0-580A1DD8E858}"/>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284840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9" y="797993"/>
            <a:ext cx="10940074" cy="5626221"/>
          </a:xfrm>
        </p:spPr>
        <p:txBody>
          <a:bodyPr>
            <a:normAutofit/>
          </a:bodyPr>
          <a:lstStyle/>
          <a:p>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DB30517-D883-F941-7EAE-D26C0B23F085}"/>
              </a:ext>
            </a:extLst>
          </p:cNvPr>
          <p:cNvSpPr txBox="1"/>
          <p:nvPr/>
        </p:nvSpPr>
        <p:spPr>
          <a:xfrm>
            <a:off x="220436" y="1275558"/>
            <a:ext cx="11751128" cy="5016758"/>
          </a:xfrm>
          <a:prstGeom prst="rect">
            <a:avLst/>
          </a:prstGeom>
          <a:noFill/>
        </p:spPr>
        <p:txBody>
          <a:bodyPr wrap="square" rtlCol="0">
            <a:spAutoFit/>
          </a:bodyPr>
          <a:lstStyle/>
          <a:p>
            <a:pPr algn="ctr"/>
            <a:r>
              <a:rPr lang="es-ES" sz="2000" b="1" u="sng" dirty="0">
                <a:latin typeface="Arial" panose="020B0604020202020204" pitchFamily="34" charset="0"/>
                <a:cs typeface="Arial" panose="020B0604020202020204" pitchFamily="34" charset="0"/>
              </a:rPr>
              <a:t>Procedimientos electorales sensibles a seguir evitando faltas y delitos señalados en la Ley</a:t>
            </a:r>
            <a:r>
              <a:rPr lang="es-ES" sz="2000" b="1" dirty="0">
                <a:latin typeface="Arial" panose="020B0604020202020204" pitchFamily="34" charset="0"/>
                <a:cs typeface="Arial" panose="020B0604020202020204" pitchFamily="34" charset="0"/>
              </a:rPr>
              <a:t>.</a:t>
            </a:r>
          </a:p>
          <a:p>
            <a:pPr algn="ctr"/>
            <a:endParaRPr lang="es-ES" sz="2000" b="1" dirty="0">
              <a:latin typeface="Arial" panose="020B0604020202020204" pitchFamily="34" charset="0"/>
              <a:cs typeface="Arial" panose="020B0604020202020204" pitchFamily="34" charset="0"/>
            </a:endParaRPr>
          </a:p>
          <a:p>
            <a:pPr algn="ctr"/>
            <a:r>
              <a:rPr lang="es-ES" sz="2000" b="1" dirty="0">
                <a:highlight>
                  <a:srgbClr val="FFFF00"/>
                </a:highlight>
                <a:latin typeface="Arial" panose="020B0604020202020204" pitchFamily="34" charset="0"/>
                <a:cs typeface="Arial" panose="020B0604020202020204" pitchFamily="34" charset="0"/>
              </a:rPr>
              <a:t>CONSTITUCION POLITICA DE LA REPUBLICA DE CHILE</a:t>
            </a:r>
          </a:p>
          <a:p>
            <a:pPr algn="ctr"/>
            <a:endParaRPr lang="es-CL" sz="2000" b="1" dirty="0">
              <a:latin typeface="Arial" panose="020B0604020202020204" pitchFamily="34" charset="0"/>
              <a:cs typeface="Arial" panose="020B0604020202020204" pitchFamily="34" charset="0"/>
            </a:endParaRPr>
          </a:p>
          <a:p>
            <a:pPr algn="ctr"/>
            <a:r>
              <a:rPr lang="es-CL" sz="2000" b="1" dirty="0">
                <a:latin typeface="Arial" panose="020B0604020202020204" pitchFamily="34" charset="0"/>
                <a:cs typeface="Arial" panose="020B0604020202020204" pitchFamily="34" charset="0"/>
              </a:rPr>
              <a:t>Artículo 18.</a:t>
            </a:r>
          </a:p>
          <a:p>
            <a:pPr algn="ctr"/>
            <a:r>
              <a:rPr lang="es-ES" sz="2000" b="1" dirty="0">
                <a:latin typeface="Arial" panose="020B0604020202020204" pitchFamily="34" charset="0"/>
                <a:cs typeface="Arial" panose="020B0604020202020204" pitchFamily="34" charset="0"/>
              </a:rPr>
              <a:t>Sistema electoral </a:t>
            </a:r>
            <a:r>
              <a:rPr lang="es-ES" sz="2000" b="1" dirty="0" err="1">
                <a:latin typeface="Arial" panose="020B0604020202020204" pitchFamily="34" charset="0"/>
                <a:cs typeface="Arial" panose="020B0604020202020204" pitchFamily="34" charset="0"/>
              </a:rPr>
              <a:t>público.Sistema</a:t>
            </a:r>
            <a:r>
              <a:rPr lang="es-ES" sz="2000" b="1" dirty="0">
                <a:latin typeface="Arial" panose="020B0604020202020204" pitchFamily="34" charset="0"/>
                <a:cs typeface="Arial" panose="020B0604020202020204" pitchFamily="34" charset="0"/>
              </a:rPr>
              <a:t> de financiamiento, transparencia, límite y control</a:t>
            </a:r>
          </a:p>
          <a:p>
            <a:pPr algn="ctr"/>
            <a:r>
              <a:rPr lang="es-ES" sz="2000" b="1" dirty="0">
                <a:latin typeface="Arial" panose="020B0604020202020204" pitchFamily="34" charset="0"/>
                <a:cs typeface="Arial" panose="020B0604020202020204" pitchFamily="34" charset="0"/>
              </a:rPr>
              <a:t>del gasto electoral.</a:t>
            </a:r>
          </a:p>
          <a:p>
            <a:pPr algn="ctr"/>
            <a:endParaRPr lang="es-ES" sz="2000" b="1" dirty="0">
              <a:latin typeface="Arial" panose="020B0604020202020204" pitchFamily="34" charset="0"/>
              <a:cs typeface="Arial" panose="020B0604020202020204" pitchFamily="34" charset="0"/>
            </a:endParaRPr>
          </a:p>
          <a:p>
            <a:pPr algn="ctr"/>
            <a:r>
              <a:rPr lang="es-ES" sz="2000" b="1" dirty="0">
                <a:latin typeface="Arial" panose="020B0604020202020204" pitchFamily="34" charset="0"/>
                <a:cs typeface="Arial" panose="020B0604020202020204" pitchFamily="34" charset="0"/>
              </a:rPr>
              <a:t>Artículo 94 bis.</a:t>
            </a:r>
          </a:p>
          <a:p>
            <a:pPr algn="ctr"/>
            <a:r>
              <a:rPr lang="es-ES" sz="2000" b="1" dirty="0">
                <a:latin typeface="Arial" panose="020B0604020202020204" pitchFamily="34" charset="0"/>
                <a:cs typeface="Arial" panose="020B0604020202020204" pitchFamily="34" charset="0"/>
              </a:rPr>
              <a:t>Servicio Electoral que ejercerá la administración, supervigilancia y fiscalización de los procesos electorales y plebiscitarios, y velara por la transparencia, límite y control del gasto electoral</a:t>
            </a:r>
          </a:p>
          <a:p>
            <a:pPr algn="ctr"/>
            <a:endParaRPr lang="es-ES" sz="2000" b="1" dirty="0">
              <a:latin typeface="Arial" panose="020B0604020202020204" pitchFamily="34" charset="0"/>
              <a:cs typeface="Arial" panose="020B0604020202020204" pitchFamily="34" charset="0"/>
            </a:endParaRPr>
          </a:p>
          <a:p>
            <a:pPr algn="ctr"/>
            <a:r>
              <a:rPr lang="es-ES" sz="2000" b="1" dirty="0">
                <a:latin typeface="Arial" panose="020B0604020202020204" pitchFamily="34" charset="0"/>
                <a:cs typeface="Arial" panose="020B0604020202020204" pitchFamily="34" charset="0"/>
              </a:rPr>
              <a:t>Artículo 95.</a:t>
            </a:r>
          </a:p>
          <a:p>
            <a:pPr algn="ctr"/>
            <a:r>
              <a:rPr lang="es-ES" sz="2000" b="1" dirty="0">
                <a:latin typeface="Arial" panose="020B0604020202020204" pitchFamily="34" charset="0"/>
                <a:cs typeface="Arial" panose="020B0604020202020204" pitchFamily="34" charset="0"/>
              </a:rPr>
              <a:t>Tribunal Calificador de Elecciones, Tribunales electorales regionales (Doble instancia). Procederán como jurado en la apreciación de los hechos y sentenciarán con arreglo a derecho.</a:t>
            </a:r>
          </a:p>
        </p:txBody>
      </p:sp>
      <p:pic>
        <p:nvPicPr>
          <p:cNvPr id="3" name="Imagen 2">
            <a:extLst>
              <a:ext uri="{FF2B5EF4-FFF2-40B4-BE49-F238E27FC236}">
                <a16:creationId xmlns:a16="http://schemas.microsoft.com/office/drawing/2014/main" id="{83AD933C-433A-8AD7-A701-1DECDD5559F4}"/>
              </a:ext>
            </a:extLst>
          </p:cNvPr>
          <p:cNvPicPr>
            <a:picLocks noChangeAspect="1"/>
          </p:cNvPicPr>
          <p:nvPr/>
        </p:nvPicPr>
        <p:blipFill>
          <a:blip r:embed="rId4"/>
          <a:stretch>
            <a:fillRect/>
          </a:stretch>
        </p:blipFill>
        <p:spPr>
          <a:xfrm>
            <a:off x="444032" y="101888"/>
            <a:ext cx="1373652" cy="947041"/>
          </a:xfrm>
          <a:prstGeom prst="rect">
            <a:avLst/>
          </a:prstGeom>
        </p:spPr>
      </p:pic>
      <p:sp>
        <p:nvSpPr>
          <p:cNvPr id="5" name="Rectángulo 4">
            <a:extLst>
              <a:ext uri="{FF2B5EF4-FFF2-40B4-BE49-F238E27FC236}">
                <a16:creationId xmlns:a16="http://schemas.microsoft.com/office/drawing/2014/main" id="{BAB24A53-BEEE-F043-A085-7239D7414EA6}"/>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195977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44032" y="433852"/>
            <a:ext cx="10940074" cy="5626221"/>
          </a:xfrm>
        </p:spPr>
        <p:txBody>
          <a:bodyPr>
            <a:normAutofit/>
          </a:bodyPr>
          <a:lstStyle/>
          <a:p>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DB30517-D883-F941-7EAE-D26C0B23F085}"/>
              </a:ext>
            </a:extLst>
          </p:cNvPr>
          <p:cNvSpPr txBox="1"/>
          <p:nvPr/>
        </p:nvSpPr>
        <p:spPr>
          <a:xfrm>
            <a:off x="277585" y="1150817"/>
            <a:ext cx="11636829" cy="7571303"/>
          </a:xfrm>
          <a:prstGeom prst="rect">
            <a:avLst/>
          </a:prstGeom>
          <a:noFill/>
        </p:spPr>
        <p:txBody>
          <a:bodyPr wrap="square" rtlCol="0">
            <a:spAutoFit/>
          </a:bodyPr>
          <a:lstStyle/>
          <a:p>
            <a:pPr algn="ctr"/>
            <a:r>
              <a:rPr lang="es-ES" b="1" u="sng" dirty="0">
                <a:latin typeface="Arial" panose="020B0604020202020204" pitchFamily="34" charset="0"/>
                <a:cs typeface="Arial" panose="020B0604020202020204" pitchFamily="34" charset="0"/>
              </a:rPr>
              <a:t>Procedimientos electorales sensibles a seguir evitando faltas y delitos señalados en la Ley</a:t>
            </a:r>
            <a:r>
              <a:rPr lang="es-ES" b="1" dirty="0">
                <a:latin typeface="Arial" panose="020B0604020202020204" pitchFamily="34" charset="0"/>
                <a:cs typeface="Arial" panose="020B0604020202020204" pitchFamily="34" charset="0"/>
              </a:rPr>
              <a:t>.</a:t>
            </a:r>
          </a:p>
          <a:p>
            <a:pPr algn="ctr"/>
            <a:endParaRPr lang="es-ES" b="1"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a:t>
            </a:r>
            <a:r>
              <a:rPr lang="es-ES" b="1" dirty="0">
                <a:highlight>
                  <a:srgbClr val="FFFF00"/>
                </a:highlight>
                <a:latin typeface="Arial" panose="020B0604020202020204" pitchFamily="34" charset="0"/>
                <a:cs typeface="Arial" panose="020B0604020202020204" pitchFamily="34" charset="0"/>
              </a:rPr>
              <a:t>Ley N°19.884 Sobre “Transparencia , limite y control del gasto electoral”</a:t>
            </a:r>
            <a:r>
              <a:rPr lang="es-ES" b="1" dirty="0">
                <a:latin typeface="Arial" panose="020B0604020202020204" pitchFamily="34" charset="0"/>
                <a:cs typeface="Arial" panose="020B0604020202020204" pitchFamily="34" charset="0"/>
              </a:rPr>
              <a:t>.</a:t>
            </a:r>
          </a:p>
          <a:p>
            <a:pPr algn="ctr"/>
            <a:r>
              <a:rPr lang="es-ES" sz="2400" b="1" dirty="0">
                <a:solidFill>
                  <a:srgbClr val="FF0000"/>
                </a:solidFill>
                <a:latin typeface="Arial" panose="020B0604020202020204" pitchFamily="34" charset="0"/>
                <a:cs typeface="Arial" panose="020B0604020202020204" pitchFamily="34" charset="0"/>
              </a:rPr>
              <a:t>Gasto electoral</a:t>
            </a:r>
            <a:r>
              <a:rPr lang="es-ES" sz="2400" b="1" dirty="0">
                <a:latin typeface="Arial" panose="020B0604020202020204" pitchFamily="34" charset="0"/>
                <a:cs typeface="Arial" panose="020B0604020202020204" pitchFamily="34" charset="0"/>
              </a:rPr>
              <a:t>.</a:t>
            </a:r>
          </a:p>
          <a:p>
            <a:pPr algn="ctr"/>
            <a:r>
              <a:rPr lang="es-ES" b="1" dirty="0">
                <a:latin typeface="Arial" panose="020B0604020202020204" pitchFamily="34" charset="0"/>
                <a:cs typeface="Arial" panose="020B0604020202020204" pitchFamily="34" charset="0"/>
              </a:rPr>
              <a:t> “todo desembolso o contribución evaluable en dinero, efectuado por el precandidato en lo que corresponda, el candidato, un partido político o un tercero en su favor, con ocasión y a propósito de actos electorales.”  Artículo 2.</a:t>
            </a:r>
          </a:p>
          <a:p>
            <a:pPr algn="ctr"/>
            <a:endParaRPr lang="es-ES"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Todo evento o manifestación pública, propaganda y publicidad escrita, radial, audiovisual o en imágenes.</a:t>
            </a: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Las encuestas sobre materias electorales o sociales durante la campaña electoral.</a:t>
            </a: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Derechos de uso o arrendamiento de bienes muebles e inmuebles </a:t>
            </a:r>
          </a:p>
          <a:p>
            <a:pPr marL="342900" indent="-342900" algn="just">
              <a:buFont typeface="Wingdings" panose="05000000000000000000" pitchFamily="2" charset="2"/>
              <a:buChar char="Ø"/>
            </a:pPr>
            <a:r>
              <a:rPr lang="es-ES" b="1" dirty="0">
                <a:solidFill>
                  <a:srgbClr val="FF0000"/>
                </a:solidFill>
                <a:latin typeface="Arial" panose="020B0604020202020204" pitchFamily="34" charset="0"/>
                <a:cs typeface="Arial" panose="020B0604020202020204" pitchFamily="34" charset="0"/>
              </a:rPr>
              <a:t>Pagos efectuados a personas que presten servicios a las candidaturas</a:t>
            </a:r>
            <a:r>
              <a:rPr lang="es-ES" b="1"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Gastos de desplazamiento de las candidatas.</a:t>
            </a: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El costo de los endosos y los intereses, el impuesto y los gastos notariales.</a:t>
            </a: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Gastos menores y frecuentes de campaña, declarados detalladamente  sin exceder el diez por ciento del total autorizado a la candidatura o al partido político</a:t>
            </a: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Gastos por trabajos de campaña y comisión bancaria.</a:t>
            </a: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04C1C3FD-649A-9D61-B9B7-9A5A92B2A503}"/>
              </a:ext>
            </a:extLst>
          </p:cNvPr>
          <p:cNvPicPr>
            <a:picLocks noChangeAspect="1"/>
          </p:cNvPicPr>
          <p:nvPr/>
        </p:nvPicPr>
        <p:blipFill>
          <a:blip r:embed="rId4"/>
          <a:stretch>
            <a:fillRect/>
          </a:stretch>
        </p:blipFill>
        <p:spPr>
          <a:xfrm>
            <a:off x="444032" y="101888"/>
            <a:ext cx="1373652" cy="947041"/>
          </a:xfrm>
          <a:prstGeom prst="rect">
            <a:avLst/>
          </a:prstGeom>
        </p:spPr>
      </p:pic>
      <p:sp>
        <p:nvSpPr>
          <p:cNvPr id="5" name="Rectángulo 4">
            <a:extLst>
              <a:ext uri="{FF2B5EF4-FFF2-40B4-BE49-F238E27FC236}">
                <a16:creationId xmlns:a16="http://schemas.microsoft.com/office/drawing/2014/main" id="{46D5637C-2A49-0090-6CDA-54549C2BAD43}"/>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280347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9" y="797993"/>
            <a:ext cx="10940074" cy="5626221"/>
          </a:xfrm>
        </p:spPr>
        <p:txBody>
          <a:bodyPr>
            <a:normAutofit/>
          </a:bodyPr>
          <a:lstStyle/>
          <a:p>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DB30517-D883-F941-7EAE-D26C0B23F085}"/>
              </a:ext>
            </a:extLst>
          </p:cNvPr>
          <p:cNvSpPr txBox="1"/>
          <p:nvPr/>
        </p:nvSpPr>
        <p:spPr>
          <a:xfrm>
            <a:off x="370114" y="304801"/>
            <a:ext cx="11636829" cy="7171194"/>
          </a:xfrm>
          <a:prstGeom prst="rect">
            <a:avLst/>
          </a:prstGeom>
          <a:noFill/>
        </p:spPr>
        <p:txBody>
          <a:bodyPr wrap="square" rtlCol="0">
            <a:spAutoFit/>
          </a:bodyPr>
          <a:lstStyle/>
          <a:p>
            <a:pPr algn="ctr"/>
            <a:endParaRPr lang="es-ES" sz="2000" b="1" u="sng" dirty="0">
              <a:latin typeface="Arial" panose="020B0604020202020204" pitchFamily="34" charset="0"/>
              <a:cs typeface="Arial" panose="020B0604020202020204" pitchFamily="34" charset="0"/>
            </a:endParaRPr>
          </a:p>
          <a:p>
            <a:pPr algn="ctr"/>
            <a:endParaRPr lang="es-ES" sz="2000" b="1" u="sng" dirty="0">
              <a:latin typeface="Arial" panose="020B0604020202020204" pitchFamily="34" charset="0"/>
              <a:cs typeface="Arial" panose="020B0604020202020204" pitchFamily="34" charset="0"/>
            </a:endParaRPr>
          </a:p>
          <a:p>
            <a:pPr algn="ctr"/>
            <a:endParaRPr lang="es-ES" sz="2000" b="1" u="sng" dirty="0">
              <a:latin typeface="Arial" panose="020B0604020202020204" pitchFamily="34" charset="0"/>
              <a:cs typeface="Arial" panose="020B0604020202020204" pitchFamily="34" charset="0"/>
            </a:endParaRPr>
          </a:p>
          <a:p>
            <a:pPr algn="ctr"/>
            <a:r>
              <a:rPr lang="es-ES" sz="2000" b="1" u="sng" dirty="0">
                <a:latin typeface="Arial" panose="020B0604020202020204" pitchFamily="34" charset="0"/>
                <a:cs typeface="Arial" panose="020B0604020202020204" pitchFamily="34" charset="0"/>
              </a:rPr>
              <a:t>Procedimientos electorales sensibles a seguir evitando faltas y delitos señalados en la Ley</a:t>
            </a:r>
            <a:r>
              <a:rPr lang="es-ES" sz="2000" b="1" dirty="0">
                <a:latin typeface="Arial" panose="020B0604020202020204" pitchFamily="34" charset="0"/>
                <a:cs typeface="Arial" panose="020B0604020202020204" pitchFamily="34" charset="0"/>
              </a:rPr>
              <a:t>.</a:t>
            </a:r>
          </a:p>
          <a:p>
            <a:pPr algn="ctr"/>
            <a:endParaRPr lang="es-ES" sz="2000" b="1" dirty="0">
              <a:highlight>
                <a:srgbClr val="FFFF00"/>
              </a:highlight>
              <a:latin typeface="Arial" panose="020B0604020202020204" pitchFamily="34" charset="0"/>
              <a:cs typeface="Arial" panose="020B0604020202020204" pitchFamily="34" charset="0"/>
            </a:endParaRPr>
          </a:p>
          <a:p>
            <a:pPr algn="ctr"/>
            <a:r>
              <a:rPr lang="es-ES" sz="2000" b="1" dirty="0">
                <a:highlight>
                  <a:srgbClr val="FFFF00"/>
                </a:highlight>
                <a:latin typeface="Arial" panose="020B0604020202020204" pitchFamily="34" charset="0"/>
                <a:cs typeface="Arial" panose="020B0604020202020204" pitchFamily="34" charset="0"/>
              </a:rPr>
              <a:t>Ley N°19.884 Sobre “Transparencia , limite y control del gasto electoral”</a:t>
            </a:r>
            <a:r>
              <a:rPr lang="es-ES" sz="2000" b="1" dirty="0">
                <a:latin typeface="Arial" panose="020B0604020202020204" pitchFamily="34" charset="0"/>
                <a:cs typeface="Arial" panose="020B0604020202020204" pitchFamily="34" charset="0"/>
              </a:rPr>
              <a:t>.</a:t>
            </a:r>
          </a:p>
          <a:p>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Limites. (Artículo 4) .</a:t>
            </a:r>
          </a:p>
          <a:p>
            <a:pPr algn="just"/>
            <a:endParaRPr lang="es-ES" sz="20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Presidente.</a:t>
            </a:r>
          </a:p>
          <a:p>
            <a:pPr marL="342900" indent="-3429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Senadores y senadoras.                                                                   (Fuente: </a:t>
            </a:r>
            <a:r>
              <a:rPr lang="es-ES" sz="2000" b="1" dirty="0">
                <a:latin typeface="Arial" panose="020B0604020202020204" pitchFamily="34" charset="0"/>
                <a:cs typeface="Arial" panose="020B0604020202020204" pitchFamily="34" charset="0"/>
                <a:hlinkClick r:id="rId4"/>
              </a:rPr>
              <a:t>www.servel.cl</a:t>
            </a:r>
            <a:r>
              <a:rPr lang="es-ES" sz="2000" b="1"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Diputados y diputadas.</a:t>
            </a:r>
          </a:p>
          <a:p>
            <a:pPr marL="342900" indent="-3429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Consejeros Regionales.</a:t>
            </a:r>
          </a:p>
          <a:p>
            <a:pPr marL="342900" indent="-3429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Alcaldes y Concejales.</a:t>
            </a:r>
          </a:p>
          <a:p>
            <a:pPr algn="just"/>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just"/>
            <a:r>
              <a:rPr lang="es-ES" sz="2000" b="1" dirty="0">
                <a:solidFill>
                  <a:srgbClr val="FF0000"/>
                </a:solidFill>
                <a:latin typeface="Arial" panose="020B0604020202020204" pitchFamily="34" charset="0"/>
                <a:cs typeface="Arial" panose="020B0604020202020204" pitchFamily="34" charset="0"/>
              </a:rPr>
              <a:t>Financiamiento Privado</a:t>
            </a:r>
          </a:p>
          <a:p>
            <a:pPr algn="just"/>
            <a:r>
              <a:rPr lang="es-ES" sz="2000" b="1" dirty="0">
                <a:solidFill>
                  <a:srgbClr val="FF0000"/>
                </a:solidFill>
                <a:latin typeface="Arial" panose="020B0604020202020204" pitchFamily="34" charset="0"/>
                <a:cs typeface="Arial" panose="020B0604020202020204" pitchFamily="34" charset="0"/>
              </a:rPr>
              <a:t>Financiamiento Público</a:t>
            </a:r>
          </a:p>
          <a:p>
            <a:pPr algn="just"/>
            <a:r>
              <a:rPr lang="es-ES" sz="2000" b="1" dirty="0">
                <a:latin typeface="Arial" panose="020B0604020202020204" pitchFamily="34" charset="0"/>
                <a:cs typeface="Arial" panose="020B0604020202020204" pitchFamily="34" charset="0"/>
              </a:rPr>
              <a:t>     (Artículos 9 y 13).</a:t>
            </a:r>
          </a:p>
          <a:p>
            <a:pPr algn="just"/>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A79F4F9A-6057-04C5-B7E7-E2014F49BC00}"/>
              </a:ext>
            </a:extLst>
          </p:cNvPr>
          <p:cNvPicPr>
            <a:picLocks noChangeAspect="1"/>
          </p:cNvPicPr>
          <p:nvPr/>
        </p:nvPicPr>
        <p:blipFill rotWithShape="1">
          <a:blip r:embed="rId5"/>
          <a:srcRect l="3855" t="38412" r="34732" b="16349"/>
          <a:stretch/>
        </p:blipFill>
        <p:spPr>
          <a:xfrm>
            <a:off x="4093339" y="2957579"/>
            <a:ext cx="7409314" cy="3102428"/>
          </a:xfrm>
          <a:prstGeom prst="rect">
            <a:avLst/>
          </a:prstGeom>
          <a:ln w="57150">
            <a:solidFill>
              <a:schemeClr val="bg2">
                <a:lumMod val="50000"/>
              </a:schemeClr>
            </a:solidFill>
          </a:ln>
        </p:spPr>
      </p:pic>
      <p:pic>
        <p:nvPicPr>
          <p:cNvPr id="3" name="Imagen 2">
            <a:extLst>
              <a:ext uri="{FF2B5EF4-FFF2-40B4-BE49-F238E27FC236}">
                <a16:creationId xmlns:a16="http://schemas.microsoft.com/office/drawing/2014/main" id="{FDE74BF2-888D-C88E-2201-C5C50CEF89A6}"/>
              </a:ext>
            </a:extLst>
          </p:cNvPr>
          <p:cNvPicPr>
            <a:picLocks noChangeAspect="1"/>
          </p:cNvPicPr>
          <p:nvPr/>
        </p:nvPicPr>
        <p:blipFill>
          <a:blip r:embed="rId6"/>
          <a:stretch>
            <a:fillRect/>
          </a:stretch>
        </p:blipFill>
        <p:spPr>
          <a:xfrm>
            <a:off x="444032" y="101888"/>
            <a:ext cx="1373652" cy="947041"/>
          </a:xfrm>
          <a:prstGeom prst="rect">
            <a:avLst/>
          </a:prstGeom>
        </p:spPr>
      </p:pic>
      <p:sp>
        <p:nvSpPr>
          <p:cNvPr id="5" name="Rectángulo 4">
            <a:extLst>
              <a:ext uri="{FF2B5EF4-FFF2-40B4-BE49-F238E27FC236}">
                <a16:creationId xmlns:a16="http://schemas.microsoft.com/office/drawing/2014/main" id="{81077442-20F5-FDAF-2DCB-D81840B2CFC2}"/>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398108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1"/>
            <a:ext cx="12192001" cy="6857999"/>
          </a:xfrm>
          <a:prstGeom prst="rect">
            <a:avLst/>
          </a:prstGeom>
        </p:spPr>
      </p:pic>
      <p:sp>
        <p:nvSpPr>
          <p:cNvPr id="2" name="Título 1">
            <a:extLst>
              <a:ext uri="{FF2B5EF4-FFF2-40B4-BE49-F238E27FC236}">
                <a16:creationId xmlns:a16="http://schemas.microsoft.com/office/drawing/2014/main" id="{7BB58ECF-E589-5531-5EC6-BC0FE7F5DC14}"/>
              </a:ext>
            </a:extLst>
          </p:cNvPr>
          <p:cNvSpPr>
            <a:spLocks noGrp="1"/>
          </p:cNvSpPr>
          <p:nvPr>
            <p:ph type="ctrTitle"/>
          </p:nvPr>
        </p:nvSpPr>
        <p:spPr>
          <a:xfrm>
            <a:off x="659219" y="170121"/>
            <a:ext cx="11015329" cy="5411972"/>
          </a:xfrm>
          <a:effectLst>
            <a:outerShdw blurRad="38100" dist="12700" dir="2700000" algn="tl" rotWithShape="0">
              <a:prstClr val="black">
                <a:alpha val="40000"/>
              </a:prstClr>
            </a:outerShdw>
          </a:effectLst>
        </p:spPr>
        <p:txBody>
          <a:bodyPr anchor="b">
            <a:noAutofit/>
          </a:bodyPr>
          <a:lstStyle/>
          <a:p>
            <a:pPr algn="ctr">
              <a:lnSpc>
                <a:spcPct val="150000"/>
              </a:lnSpc>
              <a:spcAft>
                <a:spcPts val="800"/>
              </a:spcAft>
            </a:pP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s-CL"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CL" sz="2400" b="1" u="sng" dirty="0">
                <a:solidFill>
                  <a:schemeClr val="tx1"/>
                </a:solidFill>
                <a:latin typeface="Arial" panose="020B0604020202020204" pitchFamily="34" charset="0"/>
                <a:ea typeface="Times New Roman" panose="02020603050405020304" pitchFamily="18" charset="0"/>
                <a:cs typeface="Arial" panose="020B0604020202020204" pitchFamily="34" charset="0"/>
              </a:rPr>
              <a:t>Objetivos del Módulo</a:t>
            </a:r>
            <a:r>
              <a:rPr lang="es-CL"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br>
              <a:rPr lang="es-CL"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CL"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1) Reconocer los principios rectores en materia electoral en Latinoamérica y Chile. </a:t>
            </a:r>
            <a:br>
              <a:rPr lang="es-CL"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CL"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2) Describir los procedimientos electorales sensibles a seguir evitando faltas y delitos señalados en la Ley.</a:t>
            </a:r>
            <a:br>
              <a:rPr lang="es-CL"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CL"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3) Internalizar las recomendaciones éticas en campaña electoral.</a:t>
            </a:r>
            <a:br>
              <a:rPr lang="es-CL"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endParaRPr lang="es-CL" sz="2800"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9397A877-51A4-AC20-CEFE-47D584E81280}"/>
              </a:ext>
            </a:extLst>
          </p:cNvPr>
          <p:cNvPicPr>
            <a:picLocks noChangeAspect="1"/>
          </p:cNvPicPr>
          <p:nvPr/>
        </p:nvPicPr>
        <p:blipFill>
          <a:blip r:embed="rId4"/>
          <a:stretch>
            <a:fillRect/>
          </a:stretch>
        </p:blipFill>
        <p:spPr>
          <a:xfrm>
            <a:off x="444032" y="224720"/>
            <a:ext cx="1373652" cy="947041"/>
          </a:xfrm>
          <a:prstGeom prst="rect">
            <a:avLst/>
          </a:prstGeom>
        </p:spPr>
      </p:pic>
      <p:sp>
        <p:nvSpPr>
          <p:cNvPr id="4" name="Rectángulo 3">
            <a:extLst>
              <a:ext uri="{FF2B5EF4-FFF2-40B4-BE49-F238E27FC236}">
                <a16:creationId xmlns:a16="http://schemas.microsoft.com/office/drawing/2014/main" id="{57CC7316-49CB-2FF1-4AC9-77C9A597CA7C}"/>
              </a:ext>
            </a:extLst>
          </p:cNvPr>
          <p:cNvSpPr/>
          <p:nvPr/>
        </p:nvSpPr>
        <p:spPr>
          <a:xfrm>
            <a:off x="1817684" y="224720"/>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250322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9" y="797993"/>
            <a:ext cx="10940074" cy="5626221"/>
          </a:xfrm>
        </p:spPr>
        <p:txBody>
          <a:bodyPr>
            <a:normAutofit/>
          </a:bodyPr>
          <a:lstStyle/>
          <a:p>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DB30517-D883-F941-7EAE-D26C0B23F085}"/>
              </a:ext>
            </a:extLst>
          </p:cNvPr>
          <p:cNvSpPr txBox="1"/>
          <p:nvPr/>
        </p:nvSpPr>
        <p:spPr>
          <a:xfrm>
            <a:off x="121671" y="1055512"/>
            <a:ext cx="11636829" cy="6494085"/>
          </a:xfrm>
          <a:prstGeom prst="rect">
            <a:avLst/>
          </a:prstGeom>
          <a:noFill/>
        </p:spPr>
        <p:txBody>
          <a:bodyPr wrap="square" rtlCol="0">
            <a:spAutoFit/>
          </a:bodyPr>
          <a:lstStyle/>
          <a:p>
            <a:pPr algn="ctr"/>
            <a:r>
              <a:rPr lang="es-ES" sz="2000" b="1" u="sng" dirty="0">
                <a:latin typeface="Arial" panose="020B0604020202020204" pitchFamily="34" charset="0"/>
                <a:cs typeface="Arial" panose="020B0604020202020204" pitchFamily="34" charset="0"/>
              </a:rPr>
              <a:t>Procedimientos electorales sensibles a seguir evitando faltas y delitos señalados en la Ley</a:t>
            </a:r>
            <a:r>
              <a:rPr lang="es-ES" sz="2000" b="1" dirty="0">
                <a:latin typeface="Arial" panose="020B0604020202020204" pitchFamily="34" charset="0"/>
                <a:cs typeface="Arial" panose="020B0604020202020204" pitchFamily="34" charset="0"/>
              </a:rPr>
              <a:t>.</a:t>
            </a:r>
          </a:p>
          <a:p>
            <a:pPr algn="ctr"/>
            <a:endParaRPr lang="es-ES" sz="2000" b="1" dirty="0">
              <a:latin typeface="Arial" panose="020B0604020202020204" pitchFamily="34" charset="0"/>
              <a:cs typeface="Arial" panose="020B0604020202020204" pitchFamily="34" charset="0"/>
            </a:endParaRPr>
          </a:p>
          <a:p>
            <a:pPr algn="ctr"/>
            <a:r>
              <a:rPr lang="es-ES" sz="2000" b="1" dirty="0">
                <a:latin typeface="Arial" panose="020B0604020202020204" pitchFamily="34" charset="0"/>
                <a:cs typeface="Arial" panose="020B0604020202020204" pitchFamily="34" charset="0"/>
              </a:rPr>
              <a:t> Otra vez… </a:t>
            </a:r>
            <a:r>
              <a:rPr lang="es-ES" sz="2000" b="1" dirty="0">
                <a:highlight>
                  <a:srgbClr val="FFFF00"/>
                </a:highlight>
                <a:latin typeface="Arial" panose="020B0604020202020204" pitchFamily="34" charset="0"/>
                <a:cs typeface="Arial" panose="020B0604020202020204" pitchFamily="34" charset="0"/>
              </a:rPr>
              <a:t>Ley N°19.884 Sobre “Transparencia , limite y control del gasto electoral”.</a:t>
            </a:r>
          </a:p>
          <a:p>
            <a:pPr algn="just"/>
            <a:endParaRPr lang="es-ES" sz="2000" b="1" dirty="0">
              <a:solidFill>
                <a:srgbClr val="FF0000"/>
              </a:solidFill>
              <a:latin typeface="Arial" panose="020B0604020202020204" pitchFamily="34" charset="0"/>
              <a:cs typeface="Arial" panose="020B0604020202020204" pitchFamily="34" charset="0"/>
            </a:endParaRPr>
          </a:p>
          <a:p>
            <a:pPr algn="just"/>
            <a:r>
              <a:rPr lang="es-ES" sz="2000" b="1" dirty="0">
                <a:solidFill>
                  <a:srgbClr val="FF0000"/>
                </a:solidFill>
                <a:latin typeface="Arial" panose="020B0604020202020204" pitchFamily="34" charset="0"/>
                <a:cs typeface="Arial" panose="020B0604020202020204" pitchFamily="34" charset="0"/>
              </a:rPr>
              <a:t>Restricciones. (Artículos del 24 al 28).</a:t>
            </a:r>
          </a:p>
          <a:p>
            <a:pPr marL="342900" indent="-3429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Los aportes de campaña electoral provenientes de personas naturales o jurídicas extranjeras.</a:t>
            </a: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Erogaciones o donaciones en dinero, o en especies, en favor de organizaciones o de personas jurídicas o de personas naturales distintas de su cónyuge o parientes (Candidato y precandidatos).</a:t>
            </a:r>
          </a:p>
          <a:p>
            <a:pPr marL="342900" indent="-342900" algn="just">
              <a:buFont typeface="Wingdings" panose="05000000000000000000" pitchFamily="2" charset="2"/>
              <a:buChar char="Ø"/>
            </a:pPr>
            <a:endParaRPr lang="es-ES"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Recibir, directa o indirectamente, aportes de campaña electoral de los órganos de la Administración del Estado, de las empresas del Estado, ni de aquellas en que se tengan participación.</a:t>
            </a:r>
          </a:p>
          <a:p>
            <a:pPr marL="342900" indent="-342900" algn="just">
              <a:buFont typeface="Wingdings" panose="05000000000000000000" pitchFamily="2" charset="2"/>
              <a:buChar char="Ø"/>
            </a:pPr>
            <a:endParaRPr lang="es-ES"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Los funcionarios públicos no podrán realizar actividad política dentro del horario dedicado a la Administración del Estado, ni usar su autoridad, cargo o bienes de la institución para fines ajenos a sus funciones. Resguardo a la base de datos. </a:t>
            </a:r>
          </a:p>
          <a:p>
            <a:pPr marL="342900" indent="-342900" algn="just">
              <a:buFont typeface="Wingdings" panose="05000000000000000000" pitchFamily="2" charset="2"/>
              <a:buChar char="Ø"/>
            </a:pPr>
            <a:endParaRPr lang="es-ES"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b="1" dirty="0">
                <a:latin typeface="Arial" panose="020B0604020202020204" pitchFamily="34" charset="0"/>
                <a:cs typeface="Arial" panose="020B0604020202020204" pitchFamily="34" charset="0"/>
              </a:rPr>
              <a:t>Las autoridades no deberán incentivar a las funcionarias y funcionarios bajo su dependencia a promover, por medio de aportes o de cualquier modo, a candidaturas o campañas electorales.</a:t>
            </a:r>
          </a:p>
          <a:p>
            <a:pPr algn="just"/>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4C09F23E-E294-BD1F-FA0D-A946EAB43921}"/>
              </a:ext>
            </a:extLst>
          </p:cNvPr>
          <p:cNvPicPr>
            <a:picLocks noChangeAspect="1"/>
          </p:cNvPicPr>
          <p:nvPr/>
        </p:nvPicPr>
        <p:blipFill>
          <a:blip r:embed="rId4"/>
          <a:stretch>
            <a:fillRect/>
          </a:stretch>
        </p:blipFill>
        <p:spPr>
          <a:xfrm>
            <a:off x="444032" y="101888"/>
            <a:ext cx="1373652" cy="947041"/>
          </a:xfrm>
          <a:prstGeom prst="rect">
            <a:avLst/>
          </a:prstGeom>
        </p:spPr>
      </p:pic>
      <p:sp>
        <p:nvSpPr>
          <p:cNvPr id="5" name="Rectángulo 4">
            <a:extLst>
              <a:ext uri="{FF2B5EF4-FFF2-40B4-BE49-F238E27FC236}">
                <a16:creationId xmlns:a16="http://schemas.microsoft.com/office/drawing/2014/main" id="{B7733F37-4654-D73B-9027-89AE1852184E}"/>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2941309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9" y="797993"/>
            <a:ext cx="10940074" cy="5626221"/>
          </a:xfrm>
        </p:spPr>
        <p:txBody>
          <a:bodyPr>
            <a:normAutofit/>
          </a:bodyPr>
          <a:lstStyle/>
          <a:p>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DB30517-D883-F941-7EAE-D26C0B23F085}"/>
              </a:ext>
            </a:extLst>
          </p:cNvPr>
          <p:cNvSpPr txBox="1"/>
          <p:nvPr/>
        </p:nvSpPr>
        <p:spPr>
          <a:xfrm>
            <a:off x="444032" y="1137309"/>
            <a:ext cx="11636829" cy="5632311"/>
          </a:xfrm>
          <a:prstGeom prst="rect">
            <a:avLst/>
          </a:prstGeom>
          <a:noFill/>
        </p:spPr>
        <p:txBody>
          <a:bodyPr wrap="square" rtlCol="0">
            <a:spAutoFit/>
          </a:bodyPr>
          <a:lstStyle/>
          <a:p>
            <a:pPr algn="ctr"/>
            <a:r>
              <a:rPr lang="es-ES" sz="2000" b="1" u="sng" dirty="0">
                <a:latin typeface="Arial" panose="020B0604020202020204" pitchFamily="34" charset="0"/>
                <a:cs typeface="Arial" panose="020B0604020202020204" pitchFamily="34" charset="0"/>
              </a:rPr>
              <a:t>Procedimientos electorales sensibles a seguir evitando faltas y delitos señalados en la Ley</a:t>
            </a:r>
            <a:r>
              <a:rPr lang="es-ES" sz="2000" b="1" dirty="0">
                <a:latin typeface="Arial" panose="020B0604020202020204" pitchFamily="34" charset="0"/>
                <a:cs typeface="Arial" panose="020B0604020202020204" pitchFamily="34" charset="0"/>
              </a:rPr>
              <a:t>.</a:t>
            </a:r>
          </a:p>
          <a:p>
            <a:pPr algn="just"/>
            <a:endParaRPr lang="es-ES" sz="2000" b="1" dirty="0">
              <a:solidFill>
                <a:srgbClr val="FF0000"/>
              </a:solidFill>
              <a:latin typeface="Arial" panose="020B0604020202020204" pitchFamily="34" charset="0"/>
              <a:cs typeface="Arial" panose="020B0604020202020204" pitchFamily="34" charset="0"/>
            </a:endParaRPr>
          </a:p>
          <a:p>
            <a:pPr algn="just"/>
            <a:r>
              <a:rPr lang="es-ES" sz="2000" b="1" dirty="0">
                <a:solidFill>
                  <a:srgbClr val="FF0000"/>
                </a:solidFill>
                <a:latin typeface="Arial" panose="020B0604020202020204" pitchFamily="34" charset="0"/>
                <a:cs typeface="Arial" panose="020B0604020202020204" pitchFamily="34" charset="0"/>
              </a:rPr>
              <a:t>Sanciones.</a:t>
            </a:r>
          </a:p>
          <a:p>
            <a:pPr algn="just"/>
            <a:endParaRPr lang="es-ES" sz="2000" b="1" dirty="0">
              <a:latin typeface="Arial" panose="020B0604020202020204" pitchFamily="34" charset="0"/>
              <a:cs typeface="Arial" panose="020B0604020202020204" pitchFamily="34" charset="0"/>
            </a:endParaRPr>
          </a:p>
          <a:p>
            <a:pPr algn="just"/>
            <a:r>
              <a:rPr lang="es-ES" sz="2000" b="1" dirty="0">
                <a:highlight>
                  <a:srgbClr val="FFFF00"/>
                </a:highlight>
                <a:latin typeface="Arial" panose="020B0604020202020204" pitchFamily="34" charset="0"/>
                <a:cs typeface="Arial" panose="020B0604020202020204" pitchFamily="34" charset="0"/>
              </a:rPr>
              <a:t> Ley N°19.884 Sobre “Transparencia , limite y control del gasto electoral”.</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Artículo 6  (Excesos de candidatos: Doble 10% / Triple 11% al 25% / Quíntuple mas del 25%)</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Particular mención del articulo 7         </a:t>
            </a:r>
            <a:r>
              <a:rPr lang="es-ES" sz="2000" b="1" i="1" dirty="0">
                <a:latin typeface="Arial" panose="020B0604020202020204" pitchFamily="34" charset="0"/>
                <a:cs typeface="Arial" panose="020B0604020202020204" pitchFamily="34" charset="0"/>
              </a:rPr>
              <a:t>Comportamiento ético</a:t>
            </a:r>
            <a:r>
              <a:rPr lang="es-ES" sz="2000" b="1" dirty="0">
                <a:latin typeface="Arial" panose="020B0604020202020204" pitchFamily="34" charset="0"/>
                <a:cs typeface="Arial" panose="020B0604020202020204" pitchFamily="34" charset="0"/>
              </a:rPr>
              <a:t>. </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Artículo 29. Sanciones diferenciadas. </a:t>
            </a:r>
            <a:r>
              <a:rPr lang="es-ES" sz="2000" b="1" dirty="0">
                <a:solidFill>
                  <a:srgbClr val="FF0000"/>
                </a:solidFill>
                <a:latin typeface="Arial" panose="020B0604020202020204" pitchFamily="34" charset="0"/>
                <a:cs typeface="Arial" panose="020B0604020202020204" pitchFamily="34" charset="0"/>
              </a:rPr>
              <a:t>Multas a beneficio fiscal. </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	a) Financiamiento privado; b) Transparencia en el financiamiento; y c) Prohibiciones.</a:t>
            </a:r>
          </a:p>
          <a:p>
            <a:pPr algn="just"/>
            <a:r>
              <a:rPr lang="es-ES" sz="2000" b="1" dirty="0">
                <a:latin typeface="Arial" panose="020B0604020202020204" pitchFamily="34" charset="0"/>
                <a:cs typeface="Arial" panose="020B0604020202020204" pitchFamily="34" charset="0"/>
              </a:rPr>
              <a:t>		( Doble 30% / Triple 31% al 50% / Quíntuple mas del 50%).</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	d) Financiamiento publico. (Triple de las sumas indebidamente recibidas).</a:t>
            </a:r>
          </a:p>
          <a:p>
            <a:pPr algn="just"/>
            <a:endParaRPr lang="es-ES" sz="2000" b="1" dirty="0">
              <a:highlight>
                <a:srgbClr val="FFFF00"/>
              </a:highlight>
              <a:latin typeface="Arial" panose="020B0604020202020204" pitchFamily="34" charset="0"/>
              <a:cs typeface="Arial" panose="020B0604020202020204" pitchFamily="34" charset="0"/>
            </a:endParaRPr>
          </a:p>
          <a:p>
            <a:pPr algn="ctr"/>
            <a:endParaRPr lang="es-ES" sz="2000"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3A993672-45CE-3C8F-C4B1-170A9FABB604}"/>
              </a:ext>
            </a:extLst>
          </p:cNvPr>
          <p:cNvPicPr>
            <a:picLocks noChangeAspect="1"/>
          </p:cNvPicPr>
          <p:nvPr/>
        </p:nvPicPr>
        <p:blipFill>
          <a:blip r:embed="rId4"/>
          <a:stretch>
            <a:fillRect/>
          </a:stretch>
        </p:blipFill>
        <p:spPr>
          <a:xfrm>
            <a:off x="4448315" y="2823961"/>
            <a:ext cx="530398" cy="256054"/>
          </a:xfrm>
          <a:prstGeom prst="rect">
            <a:avLst/>
          </a:prstGeom>
        </p:spPr>
      </p:pic>
      <p:pic>
        <p:nvPicPr>
          <p:cNvPr id="5" name="Imagen 4">
            <a:extLst>
              <a:ext uri="{FF2B5EF4-FFF2-40B4-BE49-F238E27FC236}">
                <a16:creationId xmlns:a16="http://schemas.microsoft.com/office/drawing/2014/main" id="{56811D0A-A693-9A65-4ECA-DD0A8063E87E}"/>
              </a:ext>
            </a:extLst>
          </p:cNvPr>
          <p:cNvPicPr>
            <a:picLocks noChangeAspect="1"/>
          </p:cNvPicPr>
          <p:nvPr/>
        </p:nvPicPr>
        <p:blipFill>
          <a:blip r:embed="rId5"/>
          <a:stretch>
            <a:fillRect/>
          </a:stretch>
        </p:blipFill>
        <p:spPr>
          <a:xfrm>
            <a:off x="444032" y="101888"/>
            <a:ext cx="1373652" cy="947041"/>
          </a:xfrm>
          <a:prstGeom prst="rect">
            <a:avLst/>
          </a:prstGeom>
        </p:spPr>
      </p:pic>
      <p:sp>
        <p:nvSpPr>
          <p:cNvPr id="6" name="Rectángulo 5">
            <a:extLst>
              <a:ext uri="{FF2B5EF4-FFF2-40B4-BE49-F238E27FC236}">
                <a16:creationId xmlns:a16="http://schemas.microsoft.com/office/drawing/2014/main" id="{960F62FC-86D8-4F14-1367-45C8FBE66DAD}"/>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319325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9" y="797993"/>
            <a:ext cx="10940074" cy="5626221"/>
          </a:xfrm>
        </p:spPr>
        <p:txBody>
          <a:bodyPr>
            <a:normAutofit/>
          </a:bodyPr>
          <a:lstStyle/>
          <a:p>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DB30517-D883-F941-7EAE-D26C0B23F085}"/>
              </a:ext>
            </a:extLst>
          </p:cNvPr>
          <p:cNvSpPr txBox="1"/>
          <p:nvPr/>
        </p:nvSpPr>
        <p:spPr>
          <a:xfrm>
            <a:off x="470049" y="1008796"/>
            <a:ext cx="11636829" cy="5632311"/>
          </a:xfrm>
          <a:prstGeom prst="rect">
            <a:avLst/>
          </a:prstGeom>
          <a:noFill/>
        </p:spPr>
        <p:txBody>
          <a:bodyPr wrap="square" rtlCol="0">
            <a:spAutoFit/>
          </a:bodyPr>
          <a:lstStyle/>
          <a:p>
            <a:pPr algn="ctr"/>
            <a:r>
              <a:rPr lang="es-ES" sz="2000" b="1" u="sng" dirty="0">
                <a:latin typeface="Arial" panose="020B0604020202020204" pitchFamily="34" charset="0"/>
                <a:cs typeface="Arial" panose="020B0604020202020204" pitchFamily="34" charset="0"/>
              </a:rPr>
              <a:t>Procedimientos electorales sensibles a seguir evitando faltas y delitos señalados en la Ley</a:t>
            </a:r>
            <a:r>
              <a:rPr lang="es-ES" sz="2000" b="1" dirty="0">
                <a:latin typeface="Arial" panose="020B0604020202020204" pitchFamily="34" charset="0"/>
                <a:cs typeface="Arial" panose="020B0604020202020204" pitchFamily="34" charset="0"/>
              </a:rPr>
              <a:t>.</a:t>
            </a:r>
          </a:p>
          <a:p>
            <a:pPr algn="just"/>
            <a:endParaRPr lang="es-ES" sz="2000" b="1" dirty="0">
              <a:solidFill>
                <a:srgbClr val="FF0000"/>
              </a:solidFill>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Sanciones.</a:t>
            </a:r>
          </a:p>
          <a:p>
            <a:pPr algn="just"/>
            <a:endParaRPr lang="es-ES" sz="2000" b="1" dirty="0">
              <a:latin typeface="Arial" panose="020B0604020202020204" pitchFamily="34" charset="0"/>
              <a:cs typeface="Arial" panose="020B0604020202020204" pitchFamily="34" charset="0"/>
            </a:endParaRPr>
          </a:p>
          <a:p>
            <a:pPr algn="just"/>
            <a:r>
              <a:rPr lang="es-ES" sz="2000" b="1" dirty="0">
                <a:highlight>
                  <a:srgbClr val="FFFF00"/>
                </a:highlight>
                <a:latin typeface="Arial" panose="020B0604020202020204" pitchFamily="34" charset="0"/>
                <a:cs typeface="Arial" panose="020B0604020202020204" pitchFamily="34" charset="0"/>
              </a:rPr>
              <a:t> Ley N°19.884 Sobre “Transparencia , limite y control del gasto electoral”.</a:t>
            </a:r>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Articulo 30.</a:t>
            </a:r>
          </a:p>
          <a:p>
            <a:pPr marL="457200" indent="-457200" algn="just">
              <a:buAutoNum type="alphaLcParenR"/>
            </a:pPr>
            <a:r>
              <a:rPr lang="es-ES" sz="2000" b="1" dirty="0">
                <a:solidFill>
                  <a:srgbClr val="FF0000"/>
                </a:solidFill>
                <a:latin typeface="Arial" panose="020B0604020202020204" pitchFamily="34" charset="0"/>
                <a:cs typeface="Arial" panose="020B0604020202020204" pitchFamily="34" charset="0"/>
              </a:rPr>
              <a:t>Terceros involucrados (Presidio menor en sus grados mínimos a medio / Multa equivalente al triple de lo otorgado o recibido). Personas Jurídicas          Articulo 58 de Cogido Procesal Penal</a:t>
            </a:r>
            <a:r>
              <a:rPr lang="es-ES" sz="2000" b="1" dirty="0">
                <a:latin typeface="Arial" panose="020B0604020202020204" pitchFamily="34" charset="0"/>
                <a:cs typeface="Arial" panose="020B0604020202020204" pitchFamily="34" charset="0"/>
              </a:rPr>
              <a:t>.</a:t>
            </a:r>
          </a:p>
          <a:p>
            <a:pPr marL="457200" indent="-457200" algn="just">
              <a:buAutoNum type="alphaLcParenR"/>
            </a:pPr>
            <a:r>
              <a:rPr lang="es-ES" sz="2000" b="1" dirty="0">
                <a:latin typeface="Arial" panose="020B0604020202020204" pitchFamily="34" charset="0"/>
                <a:cs typeface="Arial" panose="020B0604020202020204" pitchFamily="34" charset="0"/>
              </a:rPr>
              <a:t> Casos de aportes aislados (Discrecionalidad de la autoridad electoral).</a:t>
            </a:r>
          </a:p>
          <a:p>
            <a:pPr marL="457200" indent="-457200" algn="just">
              <a:buAutoNum type="alphaLcParenR"/>
            </a:pPr>
            <a:r>
              <a:rPr lang="es-ES" sz="2000" b="1" dirty="0">
                <a:latin typeface="Arial" panose="020B0604020202020204" pitchFamily="34" charset="0"/>
                <a:cs typeface="Arial" panose="020B0604020202020204" pitchFamily="34" charset="0"/>
              </a:rPr>
              <a:t>Ofrecimientos y solicitudes de fondos (Doble del monto comprometido).</a:t>
            </a:r>
          </a:p>
          <a:p>
            <a:pPr marL="457200" indent="-457200" algn="just">
              <a:buAutoNum type="alphaLcParenR"/>
            </a:pPr>
            <a:r>
              <a:rPr lang="es-ES" sz="2000" b="1" dirty="0">
                <a:solidFill>
                  <a:srgbClr val="FF0000"/>
                </a:solidFill>
                <a:latin typeface="Arial" panose="020B0604020202020204" pitchFamily="34" charset="0"/>
                <a:cs typeface="Arial" panose="020B0604020202020204" pitchFamily="34" charset="0"/>
              </a:rPr>
              <a:t>Destino</a:t>
            </a:r>
            <a:r>
              <a:rPr lang="es-ES" sz="2000" b="1" dirty="0">
                <a:latin typeface="Arial" panose="020B0604020202020204" pitchFamily="34" charset="0"/>
                <a:cs typeface="Arial" panose="020B0604020202020204" pitchFamily="34" charset="0"/>
              </a:rPr>
              <a:t> </a:t>
            </a:r>
            <a:r>
              <a:rPr lang="es-ES" sz="2000" b="1" dirty="0">
                <a:solidFill>
                  <a:srgbClr val="FF0000"/>
                </a:solidFill>
                <a:latin typeface="Arial" panose="020B0604020202020204" pitchFamily="34" charset="0"/>
                <a:cs typeface="Arial" panose="020B0604020202020204" pitchFamily="34" charset="0"/>
              </a:rPr>
              <a:t>de fondos (Presidio menor en su grado medio).</a:t>
            </a:r>
          </a:p>
          <a:p>
            <a:pPr marL="457200" indent="-457200" algn="just">
              <a:buAutoNum type="alphaLcParenR"/>
            </a:pPr>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Artículo 31. Responsabilidad de los Administradores electorales. (Presidio menor en su grado máximo).</a:t>
            </a:r>
          </a:p>
          <a:p>
            <a:pPr algn="just"/>
            <a:endParaRPr lang="es-ES" sz="2000" b="1" dirty="0">
              <a:highlight>
                <a:srgbClr val="FFFF00"/>
              </a:highlight>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Artículos 32 y 33 (Acción y responsabilidad administrativa).</a:t>
            </a:r>
          </a:p>
          <a:p>
            <a:pPr algn="ctr"/>
            <a:endParaRPr lang="es-ES" sz="20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41C8DD5F-81B9-CD7B-69AE-67A9D2331F47}"/>
              </a:ext>
            </a:extLst>
          </p:cNvPr>
          <p:cNvPicPr>
            <a:picLocks noChangeAspect="1"/>
          </p:cNvPicPr>
          <p:nvPr/>
        </p:nvPicPr>
        <p:blipFill>
          <a:blip r:embed="rId4"/>
          <a:stretch>
            <a:fillRect/>
          </a:stretch>
        </p:blipFill>
        <p:spPr>
          <a:xfrm>
            <a:off x="8290973" y="3123720"/>
            <a:ext cx="530398" cy="256054"/>
          </a:xfrm>
          <a:prstGeom prst="rect">
            <a:avLst/>
          </a:prstGeom>
        </p:spPr>
      </p:pic>
      <p:pic>
        <p:nvPicPr>
          <p:cNvPr id="3" name="Imagen 2">
            <a:extLst>
              <a:ext uri="{FF2B5EF4-FFF2-40B4-BE49-F238E27FC236}">
                <a16:creationId xmlns:a16="http://schemas.microsoft.com/office/drawing/2014/main" id="{9B3C4128-DDF5-8D00-7C6B-9663D9E52B0B}"/>
              </a:ext>
            </a:extLst>
          </p:cNvPr>
          <p:cNvPicPr>
            <a:picLocks noChangeAspect="1"/>
          </p:cNvPicPr>
          <p:nvPr/>
        </p:nvPicPr>
        <p:blipFill>
          <a:blip r:embed="rId5"/>
          <a:stretch>
            <a:fillRect/>
          </a:stretch>
        </p:blipFill>
        <p:spPr>
          <a:xfrm>
            <a:off x="444032" y="101888"/>
            <a:ext cx="1373652" cy="947041"/>
          </a:xfrm>
          <a:prstGeom prst="rect">
            <a:avLst/>
          </a:prstGeom>
        </p:spPr>
      </p:pic>
      <p:sp>
        <p:nvSpPr>
          <p:cNvPr id="6" name="Rectángulo 5">
            <a:extLst>
              <a:ext uri="{FF2B5EF4-FFF2-40B4-BE49-F238E27FC236}">
                <a16:creationId xmlns:a16="http://schemas.microsoft.com/office/drawing/2014/main" id="{374C5502-F446-35EB-FC0C-BF9B93300192}"/>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1946790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9" y="797993"/>
            <a:ext cx="10940074" cy="5626221"/>
          </a:xfrm>
        </p:spPr>
        <p:txBody>
          <a:bodyPr>
            <a:normAutofit/>
          </a:bodyPr>
          <a:lstStyle/>
          <a:p>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DB30517-D883-F941-7EAE-D26C0B23F085}"/>
              </a:ext>
            </a:extLst>
          </p:cNvPr>
          <p:cNvSpPr txBox="1"/>
          <p:nvPr/>
        </p:nvSpPr>
        <p:spPr>
          <a:xfrm>
            <a:off x="470049" y="1008796"/>
            <a:ext cx="11636829" cy="5632311"/>
          </a:xfrm>
          <a:prstGeom prst="rect">
            <a:avLst/>
          </a:prstGeom>
          <a:noFill/>
        </p:spPr>
        <p:txBody>
          <a:bodyPr wrap="square" rtlCol="0">
            <a:spAutoFit/>
          </a:bodyPr>
          <a:lstStyle/>
          <a:p>
            <a:pPr algn="ctr"/>
            <a:r>
              <a:rPr lang="es-ES" sz="2000" b="1" u="sng" dirty="0">
                <a:latin typeface="Arial" panose="020B0604020202020204" pitchFamily="34" charset="0"/>
                <a:cs typeface="Arial" panose="020B0604020202020204" pitchFamily="34" charset="0"/>
              </a:rPr>
              <a:t>Procedimientos electorales sensibles a seguir evitando faltas y delitos señalados en la Ley</a:t>
            </a:r>
            <a:r>
              <a:rPr lang="es-ES" sz="2000" b="1" dirty="0">
                <a:latin typeface="Arial" panose="020B0604020202020204" pitchFamily="34" charset="0"/>
                <a:cs typeface="Arial" panose="020B0604020202020204" pitchFamily="34" charset="0"/>
              </a:rPr>
              <a:t>.</a:t>
            </a:r>
          </a:p>
          <a:p>
            <a:pPr algn="just"/>
            <a:endParaRPr lang="es-ES" sz="2000" b="1" dirty="0">
              <a:solidFill>
                <a:srgbClr val="FF0000"/>
              </a:solidFill>
              <a:latin typeface="Arial" panose="020B0604020202020204" pitchFamily="34" charset="0"/>
              <a:cs typeface="Arial" panose="020B0604020202020204" pitchFamily="34" charset="0"/>
            </a:endParaRPr>
          </a:p>
          <a:p>
            <a:pPr algn="just"/>
            <a:r>
              <a:rPr lang="es-ES" sz="2000" b="1" dirty="0">
                <a:highlight>
                  <a:srgbClr val="FFFF00"/>
                </a:highlight>
                <a:latin typeface="Arial" panose="020B0604020202020204" pitchFamily="34" charset="0"/>
                <a:cs typeface="Arial" panose="020B0604020202020204" pitchFamily="34" charset="0"/>
              </a:rPr>
              <a:t>Ley N°19.884 Sobre “Transparencia , limite y control del gasto electoral”.</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Articulo 34 (Infracciones graves)</a:t>
            </a:r>
          </a:p>
          <a:p>
            <a:pPr algn="just"/>
            <a:endParaRPr lang="es-ES" sz="2000" b="1" dirty="0">
              <a:latin typeface="Arial" panose="020B0604020202020204" pitchFamily="34" charset="0"/>
              <a:cs typeface="Arial" panose="020B0604020202020204" pitchFamily="34" charset="0"/>
            </a:endParaRPr>
          </a:p>
          <a:p>
            <a:pPr marL="457200" indent="-457200" algn="just">
              <a:buAutoNum type="alphaLcParenR"/>
            </a:pPr>
            <a:r>
              <a:rPr lang="es-ES" sz="2000" b="1" dirty="0">
                <a:latin typeface="Arial" panose="020B0604020202020204" pitchFamily="34" charset="0"/>
                <a:cs typeface="Arial" panose="020B0604020202020204" pitchFamily="34" charset="0"/>
              </a:rPr>
              <a:t>Sobrepasar el 25% del Gasto Electoral.</a:t>
            </a:r>
          </a:p>
          <a:p>
            <a:pPr marL="457200" indent="-457200" algn="just">
              <a:buAutoNum type="alphaLcParenR"/>
            </a:pPr>
            <a:r>
              <a:rPr lang="es-ES" sz="2000" b="1" dirty="0">
                <a:latin typeface="Arial" panose="020B0604020202020204" pitchFamily="34" charset="0"/>
                <a:cs typeface="Arial" panose="020B0604020202020204" pitchFamily="34" charset="0"/>
              </a:rPr>
              <a:t>Terceros involucrados y destino de fondos. </a:t>
            </a:r>
          </a:p>
          <a:p>
            <a:pPr marL="457200" indent="-457200" algn="just">
              <a:buAutoNum type="alphaLcParenR"/>
            </a:pPr>
            <a:r>
              <a:rPr lang="es-ES" sz="2000" b="1" dirty="0">
                <a:latin typeface="Arial" panose="020B0604020202020204" pitchFamily="34" charset="0"/>
                <a:cs typeface="Arial" panose="020B0604020202020204" pitchFamily="34" charset="0"/>
              </a:rPr>
              <a:t>Responsabilidad de los Administradores electorales. </a:t>
            </a:r>
          </a:p>
          <a:p>
            <a:pPr algn="ctr"/>
            <a:endParaRPr lang="es-ES" sz="2000" b="1" dirty="0">
              <a:solidFill>
                <a:srgbClr val="FF0000"/>
              </a:solidFill>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Otras disposiciones normativas de interés…</a:t>
            </a:r>
            <a:endParaRPr lang="es-ES" sz="2000" b="1" dirty="0">
              <a:highlight>
                <a:srgbClr val="FFFF00"/>
              </a:highlight>
              <a:latin typeface="Arial" panose="020B0604020202020204" pitchFamily="34" charset="0"/>
              <a:cs typeface="Arial" panose="020B0604020202020204" pitchFamily="34" charset="0"/>
            </a:endParaRPr>
          </a:p>
          <a:p>
            <a:pPr algn="just"/>
            <a:r>
              <a:rPr lang="es-ES" sz="2000" b="1" dirty="0">
                <a:highlight>
                  <a:srgbClr val="FFFF00"/>
                </a:highlight>
                <a:latin typeface="Arial" panose="020B0604020202020204" pitchFamily="34" charset="0"/>
                <a:cs typeface="Arial" panose="020B0604020202020204" pitchFamily="34" charset="0"/>
              </a:rPr>
              <a:t>Ley Nº18.700 Orgánica constitucional sobre votaciones populares y escrutinios</a:t>
            </a:r>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Art. 150. (Compra de votos).</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 </a:t>
            </a:r>
            <a:r>
              <a:rPr lang="es-ES" sz="2000" b="1" dirty="0">
                <a:highlight>
                  <a:srgbClr val="FFFF00"/>
                </a:highlight>
                <a:latin typeface="Arial" panose="020B0604020202020204" pitchFamily="34" charset="0"/>
                <a:cs typeface="Arial" panose="020B0604020202020204" pitchFamily="34" charset="0"/>
              </a:rPr>
              <a:t>Ley N°18.556, Sobre sistema de inscripciones electorales y servicio electoral.</a:t>
            </a:r>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Art. 54. Falsa declaración por ante la autoridad. (Domicilio).</a:t>
            </a:r>
          </a:p>
          <a:p>
            <a:pPr algn="just"/>
            <a:r>
              <a:rPr lang="es-ES" sz="2000" b="1" dirty="0">
                <a:latin typeface="Arial" panose="020B0604020202020204" pitchFamily="34" charset="0"/>
                <a:cs typeface="Arial" panose="020B0604020202020204" pitchFamily="34" charset="0"/>
              </a:rPr>
              <a:t>Art. 55. Mala utilización y lucro con los datos electorales. (Art. 28 Ley N°19.884).</a:t>
            </a:r>
          </a:p>
          <a:p>
            <a:pPr algn="ctr"/>
            <a:endParaRPr lang="es-ES" sz="2000"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4BAA105A-616F-C5F4-DCBC-F884D58E4F3E}"/>
              </a:ext>
            </a:extLst>
          </p:cNvPr>
          <p:cNvPicPr>
            <a:picLocks noChangeAspect="1"/>
          </p:cNvPicPr>
          <p:nvPr/>
        </p:nvPicPr>
        <p:blipFill>
          <a:blip r:embed="rId4"/>
          <a:stretch>
            <a:fillRect/>
          </a:stretch>
        </p:blipFill>
        <p:spPr>
          <a:xfrm>
            <a:off x="444032" y="101888"/>
            <a:ext cx="1373652" cy="947041"/>
          </a:xfrm>
          <a:prstGeom prst="rect">
            <a:avLst/>
          </a:prstGeom>
        </p:spPr>
      </p:pic>
      <p:sp>
        <p:nvSpPr>
          <p:cNvPr id="5" name="Rectángulo 4">
            <a:extLst>
              <a:ext uri="{FF2B5EF4-FFF2-40B4-BE49-F238E27FC236}">
                <a16:creationId xmlns:a16="http://schemas.microsoft.com/office/drawing/2014/main" id="{FEC43038-844F-05D7-7C90-399444F6C75E}"/>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3079764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9" y="797993"/>
            <a:ext cx="10940074" cy="5626221"/>
          </a:xfrm>
        </p:spPr>
        <p:txBody>
          <a:bodyPr>
            <a:normAutofit/>
          </a:bodyPr>
          <a:lstStyle/>
          <a:p>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br>
              <a:rPr lang="es-CL" sz="2400"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DB30517-D883-F941-7EAE-D26C0B23F085}"/>
              </a:ext>
            </a:extLst>
          </p:cNvPr>
          <p:cNvSpPr txBox="1"/>
          <p:nvPr/>
        </p:nvSpPr>
        <p:spPr>
          <a:xfrm>
            <a:off x="370114" y="304801"/>
            <a:ext cx="11636829" cy="5386090"/>
          </a:xfrm>
          <a:prstGeom prst="rect">
            <a:avLst/>
          </a:prstGeom>
          <a:noFill/>
        </p:spPr>
        <p:txBody>
          <a:bodyPr wrap="square" rtlCol="0">
            <a:spAutoFit/>
          </a:bodyPr>
          <a:lstStyle/>
          <a:p>
            <a:pPr algn="ctr"/>
            <a:r>
              <a:rPr lang="es-ES" sz="2400" b="1" u="sng" dirty="0">
                <a:latin typeface="Arial" panose="020B0604020202020204" pitchFamily="34" charset="0"/>
                <a:cs typeface="Arial" panose="020B0604020202020204" pitchFamily="34" charset="0"/>
              </a:rPr>
              <a:t>Invitación</a:t>
            </a:r>
            <a:r>
              <a:rPr lang="es-ES" sz="2000" b="1" dirty="0">
                <a:latin typeface="Arial" panose="020B0604020202020204" pitchFamily="34" charset="0"/>
                <a:cs typeface="Arial" panose="020B0604020202020204" pitchFamily="34" charset="0"/>
              </a:rPr>
              <a:t>.</a:t>
            </a:r>
          </a:p>
          <a:p>
            <a:pPr algn="just"/>
            <a:endParaRPr lang="es-ES" sz="2000" b="1" dirty="0">
              <a:solidFill>
                <a:srgbClr val="FF0000"/>
              </a:solidFill>
              <a:latin typeface="Arial" panose="020B0604020202020204" pitchFamily="34" charset="0"/>
              <a:cs typeface="Arial" panose="020B0604020202020204" pitchFamily="34" charset="0"/>
            </a:endParaRPr>
          </a:p>
          <a:p>
            <a:pPr algn="just"/>
            <a:endParaRPr lang="es-ES" sz="2000" b="1" dirty="0">
              <a:solidFill>
                <a:srgbClr val="FF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000" b="1" i="0" u="none" strike="noStrike" baseline="0" dirty="0"/>
              <a:t>Contempla tu posición de gobierno como un voto de confianza y una misión sagrada. </a:t>
            </a:r>
          </a:p>
          <a:p>
            <a:pPr marL="342900" indent="-342900" algn="just">
              <a:buFont typeface="Wingdings" panose="05000000000000000000" pitchFamily="2" charset="2"/>
              <a:buChar char="Ø"/>
            </a:pPr>
            <a:r>
              <a:rPr lang="es-ES" sz="2000" b="1" i="0" u="none" strike="noStrike" baseline="0" dirty="0"/>
              <a:t>Dedica todos tus esfuerzos al aprendizaje y la reflexión y rodéate de asesoras y asesores altamente calificados.</a:t>
            </a:r>
          </a:p>
          <a:p>
            <a:pPr marL="342900" indent="-342900" algn="just">
              <a:buFont typeface="Wingdings" panose="05000000000000000000" pitchFamily="2" charset="2"/>
              <a:buChar char="Ø"/>
            </a:pPr>
            <a:r>
              <a:rPr lang="es-ES" sz="2000" b="1" i="0" u="none" strike="noStrike" baseline="0" dirty="0"/>
              <a:t>Di la verdad, aun cuando a tus seguidoras y seguidores y al electorado no les guste oírla. </a:t>
            </a:r>
          </a:p>
          <a:p>
            <a:pPr marL="342900" indent="-342900" algn="just">
              <a:buFont typeface="Wingdings" panose="05000000000000000000" pitchFamily="2" charset="2"/>
              <a:buChar char="Ø"/>
            </a:pPr>
            <a:r>
              <a:rPr lang="es-ES" sz="2000" b="1" i="0" u="none" strike="noStrike" baseline="0" dirty="0"/>
              <a:t>Tus testimonios personales poder servir de ejemplo a otros y otras. </a:t>
            </a:r>
          </a:p>
          <a:p>
            <a:pPr marL="342900" indent="-342900" algn="just">
              <a:buFont typeface="Wingdings" panose="05000000000000000000" pitchFamily="2" charset="2"/>
              <a:buChar char="Ø"/>
            </a:pPr>
            <a:r>
              <a:rPr lang="es-ES" sz="2000" b="1" i="0" u="none" strike="noStrike" baseline="0" dirty="0"/>
              <a:t>Transparenta toda la información que pueda ser relevante para tu actuación. </a:t>
            </a:r>
          </a:p>
          <a:p>
            <a:pPr marL="342900" indent="-342900" algn="just">
              <a:buFont typeface="Wingdings" panose="05000000000000000000" pitchFamily="2" charset="2"/>
              <a:buChar char="Ø"/>
            </a:pPr>
            <a:r>
              <a:rPr lang="es-ES" sz="2000" b="1" i="0" u="none" strike="noStrike" baseline="0" dirty="0"/>
              <a:t>Rechaza ingresos y prebendas, directos o indirectos, a no ser aquellos que te correspondan por el estricto cumplimiento de tu cargo. </a:t>
            </a:r>
          </a:p>
          <a:p>
            <a:pPr marL="342900" indent="-342900" algn="just">
              <a:buFont typeface="Wingdings" panose="05000000000000000000" pitchFamily="2" charset="2"/>
              <a:buChar char="Ø"/>
            </a:pPr>
            <a:r>
              <a:rPr lang="es-ES" sz="2000" b="1" i="0" u="none" strike="noStrike" baseline="0" dirty="0"/>
              <a:t>Considera que la transferencia de poderes a quienes te sucedan es uno de tus principales cometidos.</a:t>
            </a:r>
          </a:p>
          <a:p>
            <a:pPr marL="342900" indent="-342900" algn="just">
              <a:buFont typeface="Wingdings" panose="05000000000000000000" pitchFamily="2" charset="2"/>
              <a:buChar char="Ø"/>
            </a:pPr>
            <a:r>
              <a:rPr lang="es-ES" sz="2000" b="1" i="0" u="none" strike="noStrike" baseline="0" dirty="0"/>
              <a:t>Toma nota de las decisiones importantes para poder rendir cuentas y asumir responsabilidades</a:t>
            </a:r>
            <a:r>
              <a:rPr lang="es-ES" sz="2000" b="0" i="0" u="none" strike="noStrike" baseline="0" dirty="0">
                <a:solidFill>
                  <a:srgbClr val="6F6F6F"/>
                </a:solidFill>
              </a:rPr>
              <a:t>.</a:t>
            </a:r>
          </a:p>
          <a:p>
            <a:pPr algn="just"/>
            <a:endParaRPr lang="es-ES" sz="2000" dirty="0">
              <a:solidFill>
                <a:srgbClr val="6F6F6F"/>
              </a:solidFill>
              <a:cs typeface="Arial" panose="020B0604020202020204" pitchFamily="34" charset="0"/>
            </a:endParaRPr>
          </a:p>
          <a:p>
            <a:pPr algn="r"/>
            <a:r>
              <a:rPr lang="es-ES" sz="2000" b="1" dirty="0">
                <a:cs typeface="Arial" panose="020B0604020202020204" pitchFamily="34" charset="0"/>
              </a:rPr>
              <a:t>(</a:t>
            </a:r>
            <a:r>
              <a:rPr lang="es-ES" sz="2000" b="1" dirty="0" err="1">
                <a:cs typeface="Arial" panose="020B0604020202020204" pitchFamily="34" charset="0"/>
              </a:rPr>
              <a:t>Yehezkel</a:t>
            </a:r>
            <a:r>
              <a:rPr lang="es-ES" sz="2000" b="1" dirty="0">
                <a:cs typeface="Arial" panose="020B0604020202020204" pitchFamily="34" charset="0"/>
              </a:rPr>
              <a:t> </a:t>
            </a:r>
            <a:r>
              <a:rPr lang="es-ES" sz="2000" b="1" dirty="0" err="1">
                <a:cs typeface="Arial" panose="020B0604020202020204" pitchFamily="34" charset="0"/>
              </a:rPr>
              <a:t>Dror</a:t>
            </a:r>
            <a:r>
              <a:rPr lang="es-ES" sz="2000" b="1" dirty="0">
                <a:cs typeface="Arial" panose="020B0604020202020204" pitchFamily="34" charset="0"/>
              </a:rPr>
              <a:t>)</a:t>
            </a:r>
            <a:endParaRPr lang="es-ES" sz="2000" b="1" dirty="0">
              <a:latin typeface="Arial" panose="020B0604020202020204" pitchFamily="34" charset="0"/>
              <a:cs typeface="Arial" panose="020B0604020202020204" pitchFamily="34" charset="0"/>
            </a:endParaRPr>
          </a:p>
          <a:p>
            <a:pPr algn="just"/>
            <a:endParaRPr lang="es-ES" sz="2000" b="1" dirty="0">
              <a:cs typeface="Arial" panose="020B0604020202020204" pitchFamily="34" charset="0"/>
            </a:endParaRPr>
          </a:p>
          <a:p>
            <a:pPr algn="just"/>
            <a:r>
              <a:rPr lang="es-ES" sz="2000" b="1" dirty="0">
                <a:cs typeface="Arial" panose="020B0604020202020204" pitchFamily="34" charset="0"/>
              </a:rPr>
              <a:t>(Dignidad y Calidad de la política).</a:t>
            </a:r>
          </a:p>
        </p:txBody>
      </p:sp>
      <p:pic>
        <p:nvPicPr>
          <p:cNvPr id="3" name="Imagen 2">
            <a:extLst>
              <a:ext uri="{FF2B5EF4-FFF2-40B4-BE49-F238E27FC236}">
                <a16:creationId xmlns:a16="http://schemas.microsoft.com/office/drawing/2014/main" id="{857CC6A2-6FB5-56DA-7CC8-09B2165C9696}"/>
              </a:ext>
            </a:extLst>
          </p:cNvPr>
          <p:cNvPicPr>
            <a:picLocks noChangeAspect="1"/>
          </p:cNvPicPr>
          <p:nvPr/>
        </p:nvPicPr>
        <p:blipFill>
          <a:blip r:embed="rId4"/>
          <a:stretch>
            <a:fillRect/>
          </a:stretch>
        </p:blipFill>
        <p:spPr>
          <a:xfrm>
            <a:off x="444032" y="101888"/>
            <a:ext cx="1373652" cy="947041"/>
          </a:xfrm>
          <a:prstGeom prst="rect">
            <a:avLst/>
          </a:prstGeom>
        </p:spPr>
      </p:pic>
      <p:sp>
        <p:nvSpPr>
          <p:cNvPr id="5" name="Rectángulo 4">
            <a:extLst>
              <a:ext uri="{FF2B5EF4-FFF2-40B4-BE49-F238E27FC236}">
                <a16:creationId xmlns:a16="http://schemas.microsoft.com/office/drawing/2014/main" id="{DB7B6DF9-C403-F1D4-3D60-CC5CF56A6B45}"/>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324140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79513" y="-44724"/>
            <a:ext cx="12271513" cy="6902724"/>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9" y="797993"/>
            <a:ext cx="10940074" cy="5626221"/>
          </a:xfrm>
        </p:spPr>
        <p:txBody>
          <a:bodyPr>
            <a:normAutofit/>
          </a:bodyPr>
          <a:lstStyle/>
          <a:p>
            <a:pPr algn="ctr"/>
            <a:r>
              <a:rPr lang="es-ES" sz="3200" b="1" dirty="0">
                <a:latin typeface="Arial" panose="020B0604020202020204" pitchFamily="34" charset="0"/>
                <a:cs typeface="Arial" panose="020B0604020202020204" pitchFamily="34" charset="0"/>
              </a:rPr>
              <a:t>¡MUCHAS GRCIAS!</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Por la paciencia…</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br>
              <a:rPr lang="es-CL" sz="2400" b="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4B8DFE78-9A59-E48C-CBF2-A3DFA161C63C}"/>
              </a:ext>
            </a:extLst>
          </p:cNvPr>
          <p:cNvPicPr>
            <a:picLocks noChangeAspect="1"/>
          </p:cNvPicPr>
          <p:nvPr/>
        </p:nvPicPr>
        <p:blipFill>
          <a:blip r:embed="rId4"/>
          <a:stretch>
            <a:fillRect/>
          </a:stretch>
        </p:blipFill>
        <p:spPr>
          <a:xfrm>
            <a:off x="444032" y="101888"/>
            <a:ext cx="1373652" cy="947041"/>
          </a:xfrm>
          <a:prstGeom prst="rect">
            <a:avLst/>
          </a:prstGeom>
        </p:spPr>
      </p:pic>
      <p:sp>
        <p:nvSpPr>
          <p:cNvPr id="3" name="Rectángulo 2">
            <a:extLst>
              <a:ext uri="{FF2B5EF4-FFF2-40B4-BE49-F238E27FC236}">
                <a16:creationId xmlns:a16="http://schemas.microsoft.com/office/drawing/2014/main" id="{7E86049B-4D0A-B7F8-D79B-19EB2D906074}"/>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404208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2" name="Título 1">
            <a:extLst>
              <a:ext uri="{FF2B5EF4-FFF2-40B4-BE49-F238E27FC236}">
                <a16:creationId xmlns:a16="http://schemas.microsoft.com/office/drawing/2014/main" id="{7BB58ECF-E589-5531-5EC6-BC0FE7F5DC14}"/>
              </a:ext>
            </a:extLst>
          </p:cNvPr>
          <p:cNvSpPr>
            <a:spLocks noGrp="1"/>
          </p:cNvSpPr>
          <p:nvPr>
            <p:ph type="ctrTitle"/>
          </p:nvPr>
        </p:nvSpPr>
        <p:spPr>
          <a:xfrm>
            <a:off x="0" y="1"/>
            <a:ext cx="12192002" cy="6857999"/>
          </a:xfrm>
          <a:ln>
            <a:solidFill>
              <a:schemeClr val="accent5"/>
            </a:solidFill>
          </a:ln>
          <a:effectLst>
            <a:outerShdw blurRad="38100" dist="12700" dir="2700000" algn="tl" rotWithShape="0">
              <a:prstClr val="black">
                <a:alpha val="40000"/>
              </a:prstClr>
            </a:outerShdw>
          </a:effectLst>
        </p:spPr>
        <p:txBody>
          <a:bodyPr anchor="b">
            <a:noAutofit/>
          </a:bodyPr>
          <a:lstStyle/>
          <a:p>
            <a:pPr algn="ctr">
              <a:lnSpc>
                <a:spcPct val="150000"/>
              </a:lnSpc>
              <a:spcAft>
                <a:spcPts val="800"/>
              </a:spcAft>
            </a:pPr>
            <a:br>
              <a:rPr lang="es-CL" sz="2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s-CL" sz="2800" u="sng" dirty="0">
                <a:solidFill>
                  <a:schemeClr val="tx1"/>
                </a:solidFill>
                <a:highlight>
                  <a:srgbClr val="FFFF00"/>
                </a:highlight>
                <a:latin typeface="Arial" panose="020B0604020202020204" pitchFamily="34" charset="0"/>
                <a:ea typeface="Times New Roman" panose="02020603050405020304" pitchFamily="18" charset="0"/>
                <a:cs typeface="Arial" panose="020B0604020202020204" pitchFamily="34" charset="0"/>
              </a:rPr>
              <a:t>ÉTICA</a:t>
            </a:r>
            <a:br>
              <a:rPr lang="es-CL" sz="2800" u="sng"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CL" sz="2800" dirty="0">
                <a:solidFill>
                  <a:schemeClr val="tx1"/>
                </a:solidFill>
                <a:latin typeface="Arial" panose="020B0604020202020204" pitchFamily="34" charset="0"/>
                <a:ea typeface="Times New Roman" panose="02020603050405020304" pitchFamily="18" charset="0"/>
                <a:cs typeface="Arial" panose="020B0604020202020204" pitchFamily="34" charset="0"/>
              </a:rPr>
              <a:t>Etimológicamente tiene su origen en el vocablo del griego </a:t>
            </a:r>
            <a:r>
              <a:rPr lang="es-CL" sz="2800" i="1" dirty="0">
                <a:solidFill>
                  <a:schemeClr val="tx1"/>
                </a:solidFill>
                <a:latin typeface="Arial" panose="020B0604020202020204" pitchFamily="34" charset="0"/>
                <a:ea typeface="Times New Roman" panose="02020603050405020304" pitchFamily="18" charset="0"/>
                <a:cs typeface="Arial" panose="020B0604020202020204" pitchFamily="34" charset="0"/>
              </a:rPr>
              <a:t>ethikos</a:t>
            </a:r>
            <a:r>
              <a:rPr lang="es-CL" sz="2800" dirty="0">
                <a:solidFill>
                  <a:schemeClr val="tx1"/>
                </a:solidFill>
                <a:latin typeface="Arial" panose="020B0604020202020204" pitchFamily="34" charset="0"/>
                <a:ea typeface="Times New Roman" panose="02020603050405020304" pitchFamily="18" charset="0"/>
                <a:cs typeface="Arial" panose="020B0604020202020204" pitchFamily="34" charset="0"/>
              </a:rPr>
              <a:t> que significa “</a:t>
            </a:r>
            <a:r>
              <a:rPr lang="es-CL" sz="2800" b="1" i="1" dirty="0">
                <a:solidFill>
                  <a:schemeClr val="tx1"/>
                </a:solidFill>
                <a:latin typeface="Arial" panose="020B0604020202020204" pitchFamily="34" charset="0"/>
                <a:ea typeface="Times New Roman" panose="02020603050405020304" pitchFamily="18" charset="0"/>
                <a:cs typeface="Arial" panose="020B0604020202020204" pitchFamily="34" charset="0"/>
              </a:rPr>
              <a:t>carácter</a:t>
            </a:r>
            <a:r>
              <a:rPr lang="es-CL" sz="28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br>
              <a:rPr lang="es-CL" sz="28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CL" sz="28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 diferencia de otros seres, vivos o inanimados, los</a:t>
            </a:r>
            <a:b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hombres podemos </a:t>
            </a:r>
            <a:r>
              <a:rPr lang="es-ES" sz="2000" u="sng" dirty="0">
                <a:solidFill>
                  <a:schemeClr val="tx1"/>
                </a:solidFill>
                <a:highlight>
                  <a:srgbClr val="FFFF00"/>
                </a:highlight>
                <a:latin typeface="Arial" panose="020B0604020202020204" pitchFamily="34" charset="0"/>
                <a:ea typeface="Times New Roman" panose="02020603050405020304" pitchFamily="18" charset="0"/>
                <a:cs typeface="Arial" panose="020B0604020202020204" pitchFamily="34" charset="0"/>
              </a:rPr>
              <a:t>inventar y elegir </a:t>
            </a: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en parte nuestra forma de vida.</a:t>
            </a:r>
            <a:b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Podemos optar por lo que nos parece </a:t>
            </a:r>
            <a:r>
              <a:rPr lang="es-ES" sz="2000" u="sng" dirty="0">
                <a:solidFill>
                  <a:schemeClr val="tx1"/>
                </a:solidFill>
                <a:highlight>
                  <a:srgbClr val="FFFF00"/>
                </a:highlight>
                <a:latin typeface="Arial" panose="020B0604020202020204" pitchFamily="34" charset="0"/>
                <a:ea typeface="Times New Roman" panose="02020603050405020304" pitchFamily="18" charset="0"/>
                <a:cs typeface="Arial" panose="020B0604020202020204" pitchFamily="34" charset="0"/>
              </a:rPr>
              <a:t>bueno</a:t>
            </a: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es decir, conveniente</a:t>
            </a:r>
            <a:b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para nosotros, frente a lo que nos parece </a:t>
            </a:r>
            <a:r>
              <a:rPr lang="es-ES" sz="2000" u="sng" dirty="0">
                <a:solidFill>
                  <a:schemeClr val="tx1"/>
                </a:solidFill>
                <a:highlight>
                  <a:srgbClr val="FFFF00"/>
                </a:highlight>
                <a:latin typeface="Arial" panose="020B0604020202020204" pitchFamily="34" charset="0"/>
                <a:ea typeface="Times New Roman" panose="02020603050405020304" pitchFamily="18" charset="0"/>
                <a:cs typeface="Arial" panose="020B0604020202020204" pitchFamily="34" charset="0"/>
              </a:rPr>
              <a:t>malo</a:t>
            </a: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e inconveniente. Y</a:t>
            </a:r>
            <a:b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como podemos inventar y elegir, podemos equivocarnos, que es</a:t>
            </a:r>
            <a:b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algo que a los castores, las abejas y las termitas no suele pasarles.</a:t>
            </a:r>
            <a:b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De modo que parece </a:t>
            </a:r>
            <a:r>
              <a:rPr lang="es-ES" sz="2000" u="sng" dirty="0">
                <a:solidFill>
                  <a:schemeClr val="tx1"/>
                </a:solidFill>
                <a:highlight>
                  <a:srgbClr val="FFFF00"/>
                </a:highlight>
                <a:latin typeface="Arial" panose="020B0604020202020204" pitchFamily="34" charset="0"/>
                <a:ea typeface="Times New Roman" panose="02020603050405020304" pitchFamily="18" charset="0"/>
                <a:cs typeface="Arial" panose="020B0604020202020204" pitchFamily="34" charset="0"/>
              </a:rPr>
              <a:t>prudente</a:t>
            </a: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fijarnos bien en lo que hacemos y</a:t>
            </a:r>
            <a:b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procurar adquirir un </a:t>
            </a:r>
            <a:r>
              <a:rPr lang="es-ES" sz="2000" u="sng" dirty="0">
                <a:solidFill>
                  <a:schemeClr val="tx1"/>
                </a:solidFill>
                <a:highlight>
                  <a:srgbClr val="FFFF00"/>
                </a:highlight>
                <a:latin typeface="Arial" panose="020B0604020202020204" pitchFamily="34" charset="0"/>
                <a:ea typeface="Times New Roman" panose="02020603050405020304" pitchFamily="18" charset="0"/>
                <a:cs typeface="Arial" panose="020B0604020202020204" pitchFamily="34" charset="0"/>
              </a:rPr>
              <a:t>cierto saber vivir que nos permita acertar</a:t>
            </a:r>
            <a:r>
              <a:rPr lang="es-E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s-E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A</a:t>
            </a:r>
            <a:br>
              <a:rPr lang="es-E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E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ese saber vivir, o arte de vivir si prefieres, es a lo que llaman ética.”</a:t>
            </a:r>
            <a:br>
              <a:rPr lang="es-CL" sz="20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s-CL"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(F. Savater)</a:t>
            </a:r>
            <a:endParaRPr lang="es-CL" sz="2000"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DD209017-89B8-35A3-7F27-1D9681BB15CD}"/>
              </a:ext>
            </a:extLst>
          </p:cNvPr>
          <p:cNvPicPr>
            <a:picLocks noChangeAspect="1"/>
          </p:cNvPicPr>
          <p:nvPr/>
        </p:nvPicPr>
        <p:blipFill>
          <a:blip r:embed="rId4"/>
          <a:stretch>
            <a:fillRect/>
          </a:stretch>
        </p:blipFill>
        <p:spPr>
          <a:xfrm>
            <a:off x="444032" y="101888"/>
            <a:ext cx="1373652" cy="947041"/>
          </a:xfrm>
          <a:prstGeom prst="rect">
            <a:avLst/>
          </a:prstGeom>
        </p:spPr>
      </p:pic>
      <p:sp>
        <p:nvSpPr>
          <p:cNvPr id="4" name="Rectángulo 3">
            <a:extLst>
              <a:ext uri="{FF2B5EF4-FFF2-40B4-BE49-F238E27FC236}">
                <a16:creationId xmlns:a16="http://schemas.microsoft.com/office/drawing/2014/main" id="{B4653B03-6E85-6840-F636-7D77D1ED9E73}"/>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12853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3" y="0"/>
            <a:ext cx="12192003" cy="6858000"/>
          </a:xfrm>
          <a:prstGeom prst="rect">
            <a:avLst/>
          </a:prstGeom>
        </p:spPr>
      </p:pic>
      <p:sp>
        <p:nvSpPr>
          <p:cNvPr id="13" name="Título 12">
            <a:extLst>
              <a:ext uri="{FF2B5EF4-FFF2-40B4-BE49-F238E27FC236}">
                <a16:creationId xmlns:a16="http://schemas.microsoft.com/office/drawing/2014/main" id="{CBA13C73-22B3-E7A3-8F0B-2CDBFA912F66}"/>
              </a:ext>
            </a:extLst>
          </p:cNvPr>
          <p:cNvSpPr>
            <a:spLocks noGrp="1"/>
          </p:cNvSpPr>
          <p:nvPr>
            <p:ph type="ctrTitle"/>
          </p:nvPr>
        </p:nvSpPr>
        <p:spPr>
          <a:xfrm>
            <a:off x="648158" y="2618751"/>
            <a:ext cx="10865812" cy="4286623"/>
          </a:xfrm>
        </p:spPr>
        <p:txBody>
          <a:bodyPr>
            <a:normAutofit fontScale="90000"/>
          </a:bodyPr>
          <a:lstStyle/>
          <a:p>
            <a:r>
              <a:rPr lang="es-ES" sz="2400" dirty="0">
                <a:latin typeface="Arial" panose="020B0604020202020204" pitchFamily="34" charset="0"/>
                <a:cs typeface="Arial" panose="020B0604020202020204" pitchFamily="34" charset="0"/>
              </a:rPr>
              <a:t>    Ordenes / Costumbres  / Caprichos.</a:t>
            </a:r>
            <a:br>
              <a:rPr lang="es-ES" sz="2400" dirty="0">
                <a:latin typeface="Arial" panose="020B0604020202020204" pitchFamily="34" charset="0"/>
                <a:cs typeface="Arial" panose="020B0604020202020204" pitchFamily="34" charset="0"/>
              </a:rPr>
            </a:b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Ley / Reglas informales / Ideologías.           (En el contexto de una campaña electoral). </a:t>
            </a:r>
            <a:br>
              <a:rPr lang="es-ES" sz="2400" dirty="0">
                <a:latin typeface="Arial" panose="020B0604020202020204" pitchFamily="34" charset="0"/>
                <a:cs typeface="Arial" panose="020B0604020202020204" pitchFamily="34" charset="0"/>
              </a:rPr>
            </a:br>
            <a:br>
              <a:rPr lang="es-ES" sz="2400" dirty="0">
                <a:latin typeface="Arial" panose="020B0604020202020204" pitchFamily="34" charset="0"/>
                <a:cs typeface="Arial" panose="020B0604020202020204" pitchFamily="34" charset="0"/>
              </a:rPr>
            </a:b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Realidad  / Pensamiento.</a:t>
            </a:r>
            <a:br>
              <a:rPr lang="es-ES" sz="2400" dirty="0">
                <a:latin typeface="Arial" panose="020B0604020202020204" pitchFamily="34" charset="0"/>
                <a:cs typeface="Arial" panose="020B0604020202020204" pitchFamily="34" charset="0"/>
              </a:rPr>
            </a:b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Una vinculación que perfectamente puede reconocerse en la harto conocida relación  negativa que se da entre la indiferencia hacia la realidad, la incapacidad para pensar, y la ausencia de responsabilidad por uno mismo y por el mundo, que hoy muestran muchas personas y que tantos dolores de cabeza da a la humanidad.”</a:t>
            </a:r>
            <a:br>
              <a:rPr lang="es-ES" sz="2400" dirty="0">
                <a:latin typeface="Arial" panose="020B0604020202020204" pitchFamily="34" charset="0"/>
                <a:cs typeface="Arial" panose="020B0604020202020204" pitchFamily="34" charset="0"/>
              </a:rPr>
            </a:br>
            <a:br>
              <a:rPr lang="es-CL" sz="2400"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7EFCB29A-D2EA-BA74-2D76-EB7691DD69D1}"/>
              </a:ext>
            </a:extLst>
          </p:cNvPr>
          <p:cNvSpPr txBox="1"/>
          <p:nvPr/>
        </p:nvSpPr>
        <p:spPr>
          <a:xfrm>
            <a:off x="1045421" y="671671"/>
            <a:ext cx="7160964" cy="1938992"/>
          </a:xfrm>
          <a:prstGeom prst="rect">
            <a:avLst/>
          </a:prstGeom>
          <a:noFill/>
        </p:spPr>
        <p:txBody>
          <a:bodyPr wrap="square" rtlCol="0">
            <a:spAutoFit/>
          </a:bodyPr>
          <a:lstStyle/>
          <a:p>
            <a:endParaRPr lang="es-CL" sz="2400" dirty="0">
              <a:latin typeface="Arial" panose="020B0604020202020204" pitchFamily="34" charset="0"/>
              <a:cs typeface="Arial" panose="020B0604020202020204" pitchFamily="34" charset="0"/>
            </a:endParaRPr>
          </a:p>
          <a:p>
            <a:endParaRPr lang="es-CL" sz="2400" dirty="0">
              <a:latin typeface="Arial" panose="020B0604020202020204" pitchFamily="34" charset="0"/>
              <a:cs typeface="Arial" panose="020B0604020202020204" pitchFamily="34" charset="0"/>
            </a:endParaRPr>
          </a:p>
          <a:p>
            <a:r>
              <a:rPr lang="es-CL" sz="2400" dirty="0">
                <a:latin typeface="Arial" panose="020B0604020202020204" pitchFamily="34" charset="0"/>
                <a:cs typeface="Arial" panose="020B0604020202020204" pitchFamily="34" charset="0"/>
              </a:rPr>
              <a:t>Respondemos ante tres circunstancias. </a:t>
            </a:r>
          </a:p>
          <a:p>
            <a:endParaRPr lang="es-CL" sz="2400" u="sng" dirty="0">
              <a:latin typeface="Arial" panose="020B0604020202020204" pitchFamily="34" charset="0"/>
              <a:cs typeface="Arial" panose="020B0604020202020204" pitchFamily="34" charset="0"/>
            </a:endParaRPr>
          </a:p>
          <a:p>
            <a:endParaRPr lang="es-CL" sz="24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06D0E317-D004-BB91-2C07-6FFDDB131625}"/>
              </a:ext>
            </a:extLst>
          </p:cNvPr>
          <p:cNvSpPr/>
          <p:nvPr/>
        </p:nvSpPr>
        <p:spPr>
          <a:xfrm>
            <a:off x="4837163" y="471219"/>
            <a:ext cx="4414646" cy="81753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Libertad</a:t>
            </a:r>
            <a:r>
              <a:rPr lang="es-CL"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como eje central de la Ética.</a:t>
            </a:r>
          </a:p>
        </p:txBody>
      </p:sp>
      <p:sp>
        <p:nvSpPr>
          <p:cNvPr id="16" name="Flecha: curvada hacia la derecha 15">
            <a:extLst>
              <a:ext uri="{FF2B5EF4-FFF2-40B4-BE49-F238E27FC236}">
                <a16:creationId xmlns:a16="http://schemas.microsoft.com/office/drawing/2014/main" id="{E06FE669-5AF6-286B-DE4C-D4AD6ACA74D0}"/>
              </a:ext>
            </a:extLst>
          </p:cNvPr>
          <p:cNvSpPr/>
          <p:nvPr/>
        </p:nvSpPr>
        <p:spPr>
          <a:xfrm>
            <a:off x="363556" y="1005693"/>
            <a:ext cx="569205" cy="817539"/>
          </a:xfrm>
          <a:prstGeom prst="curvedRightArrow">
            <a:avLst>
              <a:gd name="adj1" fmla="val 25000"/>
              <a:gd name="adj2" fmla="val 50000"/>
              <a:gd name="adj3" fmla="val 565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17" name="Imagen 16">
            <a:extLst>
              <a:ext uri="{FF2B5EF4-FFF2-40B4-BE49-F238E27FC236}">
                <a16:creationId xmlns:a16="http://schemas.microsoft.com/office/drawing/2014/main" id="{D820BE8B-5B51-A7F6-8F4A-164436990DEA}"/>
              </a:ext>
            </a:extLst>
          </p:cNvPr>
          <p:cNvPicPr>
            <a:picLocks noChangeAspect="1"/>
          </p:cNvPicPr>
          <p:nvPr/>
        </p:nvPicPr>
        <p:blipFill>
          <a:blip r:embed="rId4"/>
          <a:stretch>
            <a:fillRect/>
          </a:stretch>
        </p:blipFill>
        <p:spPr>
          <a:xfrm>
            <a:off x="8824511" y="-16176"/>
            <a:ext cx="3488674" cy="2442072"/>
          </a:xfrm>
          <a:prstGeom prst="rect">
            <a:avLst/>
          </a:prstGeom>
          <a:effectLst>
            <a:softEdge rad="635000"/>
          </a:effectLst>
        </p:spPr>
      </p:pic>
      <p:sp>
        <p:nvSpPr>
          <p:cNvPr id="18" name="CuadroTexto 17">
            <a:extLst>
              <a:ext uri="{FF2B5EF4-FFF2-40B4-BE49-F238E27FC236}">
                <a16:creationId xmlns:a16="http://schemas.microsoft.com/office/drawing/2014/main" id="{256320F8-D5C1-3FB4-EEF7-1359155CCE44}"/>
              </a:ext>
            </a:extLst>
          </p:cNvPr>
          <p:cNvSpPr txBox="1"/>
          <p:nvPr/>
        </p:nvSpPr>
        <p:spPr>
          <a:xfrm>
            <a:off x="8033526" y="6396335"/>
            <a:ext cx="3855904" cy="461665"/>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         (J. Tricás Pamelá)</a:t>
            </a:r>
            <a:endParaRPr lang="es-CL" dirty="0"/>
          </a:p>
        </p:txBody>
      </p:sp>
      <p:sp>
        <p:nvSpPr>
          <p:cNvPr id="21" name="Estrella: 5 puntas 20">
            <a:extLst>
              <a:ext uri="{FF2B5EF4-FFF2-40B4-BE49-F238E27FC236}">
                <a16:creationId xmlns:a16="http://schemas.microsoft.com/office/drawing/2014/main" id="{4A03D669-5A0C-6299-312F-AA4CB01C4AD2}"/>
              </a:ext>
            </a:extLst>
          </p:cNvPr>
          <p:cNvSpPr/>
          <p:nvPr/>
        </p:nvSpPr>
        <p:spPr>
          <a:xfrm>
            <a:off x="1391557" y="3406182"/>
            <a:ext cx="314112" cy="283626"/>
          </a:xfrm>
          <a:prstGeom prst="star5">
            <a:avLst>
              <a:gd name="adj" fmla="val 1909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Flecha: hacia abajo 1">
            <a:extLst>
              <a:ext uri="{FF2B5EF4-FFF2-40B4-BE49-F238E27FC236}">
                <a16:creationId xmlns:a16="http://schemas.microsoft.com/office/drawing/2014/main" id="{FF224F00-233A-AD2B-419C-DFD8ABAC397A}"/>
              </a:ext>
            </a:extLst>
          </p:cNvPr>
          <p:cNvSpPr/>
          <p:nvPr/>
        </p:nvSpPr>
        <p:spPr>
          <a:xfrm>
            <a:off x="3113313" y="1942266"/>
            <a:ext cx="276303" cy="557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 name="Imagen 2">
            <a:extLst>
              <a:ext uri="{FF2B5EF4-FFF2-40B4-BE49-F238E27FC236}">
                <a16:creationId xmlns:a16="http://schemas.microsoft.com/office/drawing/2014/main" id="{6C69B856-CC83-B6F6-4D2A-B7AF03813D0B}"/>
              </a:ext>
            </a:extLst>
          </p:cNvPr>
          <p:cNvPicPr>
            <a:picLocks noChangeAspect="1"/>
          </p:cNvPicPr>
          <p:nvPr/>
        </p:nvPicPr>
        <p:blipFill>
          <a:blip r:embed="rId5"/>
          <a:stretch>
            <a:fillRect/>
          </a:stretch>
        </p:blipFill>
        <p:spPr>
          <a:xfrm>
            <a:off x="3077292" y="2999649"/>
            <a:ext cx="276303" cy="557451"/>
          </a:xfrm>
          <a:prstGeom prst="rect">
            <a:avLst/>
          </a:prstGeom>
        </p:spPr>
      </p:pic>
      <p:pic>
        <p:nvPicPr>
          <p:cNvPr id="4" name="Imagen 3">
            <a:extLst>
              <a:ext uri="{FF2B5EF4-FFF2-40B4-BE49-F238E27FC236}">
                <a16:creationId xmlns:a16="http://schemas.microsoft.com/office/drawing/2014/main" id="{B9538FC0-99C7-6397-95A3-E5B5E8760D54}"/>
              </a:ext>
            </a:extLst>
          </p:cNvPr>
          <p:cNvPicPr>
            <a:picLocks noChangeAspect="1"/>
          </p:cNvPicPr>
          <p:nvPr/>
        </p:nvPicPr>
        <p:blipFill>
          <a:blip r:embed="rId6"/>
          <a:stretch>
            <a:fillRect/>
          </a:stretch>
        </p:blipFill>
        <p:spPr>
          <a:xfrm rot="16200000">
            <a:off x="5585006" y="3588554"/>
            <a:ext cx="274344" cy="560881"/>
          </a:xfrm>
          <a:prstGeom prst="rect">
            <a:avLst/>
          </a:prstGeom>
        </p:spPr>
      </p:pic>
      <p:sp>
        <p:nvSpPr>
          <p:cNvPr id="5" name="Elipse 4">
            <a:extLst>
              <a:ext uri="{FF2B5EF4-FFF2-40B4-BE49-F238E27FC236}">
                <a16:creationId xmlns:a16="http://schemas.microsoft.com/office/drawing/2014/main" id="{EFB82C05-DD4D-A186-AC84-CB0691462677}"/>
              </a:ext>
            </a:extLst>
          </p:cNvPr>
          <p:cNvSpPr/>
          <p:nvPr/>
        </p:nvSpPr>
        <p:spPr>
          <a:xfrm>
            <a:off x="363557" y="4441983"/>
            <a:ext cx="3696814" cy="529009"/>
          </a:xfrm>
          <a:prstGeom prst="ellipse">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CL"/>
          </a:p>
        </p:txBody>
      </p:sp>
      <p:pic>
        <p:nvPicPr>
          <p:cNvPr id="6" name="Imagen 5">
            <a:extLst>
              <a:ext uri="{FF2B5EF4-FFF2-40B4-BE49-F238E27FC236}">
                <a16:creationId xmlns:a16="http://schemas.microsoft.com/office/drawing/2014/main" id="{481926B3-C9AF-522D-5FEC-5DE15389A4A4}"/>
              </a:ext>
            </a:extLst>
          </p:cNvPr>
          <p:cNvPicPr>
            <a:picLocks noChangeAspect="1"/>
          </p:cNvPicPr>
          <p:nvPr/>
        </p:nvPicPr>
        <p:blipFill>
          <a:blip r:embed="rId7"/>
          <a:stretch>
            <a:fillRect/>
          </a:stretch>
        </p:blipFill>
        <p:spPr>
          <a:xfrm>
            <a:off x="444032" y="101888"/>
            <a:ext cx="1373652" cy="947041"/>
          </a:xfrm>
          <a:prstGeom prst="rect">
            <a:avLst/>
          </a:prstGeom>
        </p:spPr>
      </p:pic>
      <p:sp>
        <p:nvSpPr>
          <p:cNvPr id="7" name="Rectángulo 6">
            <a:extLst>
              <a:ext uri="{FF2B5EF4-FFF2-40B4-BE49-F238E27FC236}">
                <a16:creationId xmlns:a16="http://schemas.microsoft.com/office/drawing/2014/main" id="{6B80F7BE-5F20-886B-0CC0-4C04A5314FA5}"/>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389678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07623" y="758952"/>
            <a:ext cx="11087691" cy="5895236"/>
          </a:xfrm>
        </p:spPr>
        <p:txBody>
          <a:bodyPr>
            <a:normAutofit/>
          </a:bodyPr>
          <a:lstStyle/>
          <a:p>
            <a:pPr algn="ctr"/>
            <a:br>
              <a:rPr lang="es-ES" sz="2400" b="1" i="1" dirty="0">
                <a:effectLst/>
                <a:latin typeface="Arial" panose="020B0604020202020204" pitchFamily="34" charset="0"/>
                <a:ea typeface="Times New Roman" panose="02020603050405020304" pitchFamily="18" charset="0"/>
                <a:cs typeface="Arial" panose="020B0604020202020204" pitchFamily="34" charset="0"/>
              </a:rPr>
            </a:br>
            <a:br>
              <a:rPr lang="es-ES" sz="2400" b="1" i="1" dirty="0">
                <a:effectLst/>
                <a:latin typeface="Arial" panose="020B0604020202020204" pitchFamily="34" charset="0"/>
                <a:ea typeface="Times New Roman" panose="02020603050405020304" pitchFamily="18" charset="0"/>
                <a:cs typeface="Arial" panose="020B0604020202020204" pitchFamily="34" charset="0"/>
              </a:rPr>
            </a:br>
            <a:br>
              <a:rPr lang="es-ES" sz="2400" b="1" i="1" dirty="0">
                <a:effectLst/>
                <a:latin typeface="Arial" panose="020B0604020202020204" pitchFamily="34" charset="0"/>
                <a:ea typeface="Times New Roman" panose="02020603050405020304" pitchFamily="18" charset="0"/>
                <a:cs typeface="Arial" panose="020B0604020202020204" pitchFamily="34" charset="0"/>
              </a:rPr>
            </a:br>
            <a:br>
              <a:rPr lang="es-ES" sz="2400" b="1" i="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r>
              <a:rPr lang="es-ES" sz="2400" b="1" dirty="0">
                <a:effectLst/>
                <a:latin typeface="Arial" panose="020B0604020202020204" pitchFamily="34" charset="0"/>
                <a:ea typeface="Times New Roman" panose="02020603050405020304" pitchFamily="18" charset="0"/>
                <a:cs typeface="Arial" panose="020B0604020202020204" pitchFamily="34" charset="0"/>
              </a:rPr>
              <a:t> </a:t>
            </a:r>
            <a:endParaRPr lang="es-CL"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C744E422-DF4F-F4EC-A28D-505252904245}"/>
              </a:ext>
            </a:extLst>
          </p:cNvPr>
          <p:cNvSpPr txBox="1"/>
          <p:nvPr/>
        </p:nvSpPr>
        <p:spPr>
          <a:xfrm>
            <a:off x="696686" y="1351508"/>
            <a:ext cx="4430485" cy="4154984"/>
          </a:xfrm>
          <a:prstGeom prst="rect">
            <a:avLst/>
          </a:prstGeom>
          <a:noFill/>
        </p:spPr>
        <p:txBody>
          <a:bodyPr wrap="square" rtlCol="0">
            <a:spAutoFit/>
          </a:bodyPr>
          <a:lstStyle/>
          <a:p>
            <a:pPr algn="ctr"/>
            <a:r>
              <a:rPr lang="es-CL" sz="2400" b="1" dirty="0"/>
              <a:t>Ética y Moral.</a:t>
            </a:r>
          </a:p>
          <a:p>
            <a:pPr algn="ctr"/>
            <a:endParaRPr lang="es-CL" sz="2400" b="1" dirty="0"/>
          </a:p>
          <a:p>
            <a:pPr algn="ctr"/>
            <a:r>
              <a:rPr lang="es-CL" sz="2400" b="1" dirty="0"/>
              <a:t>¿Por qué a los políticos les debe importar?</a:t>
            </a:r>
          </a:p>
          <a:p>
            <a:pPr algn="ctr"/>
            <a:endParaRPr lang="es-CL" sz="2400" b="1" dirty="0"/>
          </a:p>
          <a:p>
            <a:pPr algn="ctr"/>
            <a:r>
              <a:rPr lang="es-CL" sz="2400" b="1" dirty="0"/>
              <a:t>Y ¿Por qué desde la campaña electoral?</a:t>
            </a:r>
          </a:p>
          <a:p>
            <a:pPr algn="ctr"/>
            <a:endParaRPr lang="es-CL" sz="2400" b="1" dirty="0"/>
          </a:p>
          <a:p>
            <a:pPr algn="ctr"/>
            <a:r>
              <a:rPr lang="es-ES" sz="2400" b="1" dirty="0">
                <a:highlight>
                  <a:srgbClr val="FFFF00"/>
                </a:highlight>
              </a:rPr>
              <a:t>Ética Pública. </a:t>
            </a:r>
          </a:p>
          <a:p>
            <a:pPr algn="ctr"/>
            <a:r>
              <a:rPr lang="es-ES" sz="2400" b="1" dirty="0">
                <a:highlight>
                  <a:srgbClr val="FFFF00"/>
                </a:highlight>
              </a:rPr>
              <a:t>Prudencia y Justicia.</a:t>
            </a:r>
          </a:p>
          <a:p>
            <a:pPr algn="ctr"/>
            <a:r>
              <a:rPr lang="es-ES" sz="2400" b="1" dirty="0">
                <a:highlight>
                  <a:srgbClr val="FFFF00"/>
                </a:highlight>
              </a:rPr>
              <a:t> (A. Cortina)</a:t>
            </a:r>
            <a:r>
              <a:rPr lang="es-CL" sz="2400" b="1" dirty="0"/>
              <a:t>.</a:t>
            </a:r>
            <a:endParaRPr lang="es-ES" sz="2400" b="1" dirty="0"/>
          </a:p>
        </p:txBody>
      </p:sp>
      <p:graphicFrame>
        <p:nvGraphicFramePr>
          <p:cNvPr id="5" name="Tabla 4">
            <a:extLst>
              <a:ext uri="{FF2B5EF4-FFF2-40B4-BE49-F238E27FC236}">
                <a16:creationId xmlns:a16="http://schemas.microsoft.com/office/drawing/2014/main" id="{5CAD8200-FAC9-234B-2E1D-ED8410F5925E}"/>
              </a:ext>
            </a:extLst>
          </p:cNvPr>
          <p:cNvGraphicFramePr>
            <a:graphicFrameLocks noGrp="1"/>
          </p:cNvGraphicFramePr>
          <p:nvPr>
            <p:extLst>
              <p:ext uri="{D42A27DB-BD31-4B8C-83A1-F6EECF244321}">
                <p14:modId xmlns:p14="http://schemas.microsoft.com/office/powerpoint/2010/main" val="3593047689"/>
              </p:ext>
            </p:extLst>
          </p:nvPr>
        </p:nvGraphicFramePr>
        <p:xfrm>
          <a:off x="5519056" y="1676367"/>
          <a:ext cx="5584373" cy="2612604"/>
        </p:xfrm>
        <a:graphic>
          <a:graphicData uri="http://schemas.openxmlformats.org/drawingml/2006/table">
            <a:tbl>
              <a:tblPr>
                <a:tableStyleId>{5C22544A-7EE6-4342-B048-85BDC9FD1C3A}</a:tableStyleId>
              </a:tblPr>
              <a:tblGrid>
                <a:gridCol w="1320443">
                  <a:extLst>
                    <a:ext uri="{9D8B030D-6E8A-4147-A177-3AD203B41FA5}">
                      <a16:colId xmlns:a16="http://schemas.microsoft.com/office/drawing/2014/main" val="1928947726"/>
                    </a:ext>
                  </a:extLst>
                </a:gridCol>
                <a:gridCol w="1623044">
                  <a:extLst>
                    <a:ext uri="{9D8B030D-6E8A-4147-A177-3AD203B41FA5}">
                      <a16:colId xmlns:a16="http://schemas.microsoft.com/office/drawing/2014/main" val="756125783"/>
                    </a:ext>
                  </a:extLst>
                </a:gridCol>
                <a:gridCol w="1320443">
                  <a:extLst>
                    <a:ext uri="{9D8B030D-6E8A-4147-A177-3AD203B41FA5}">
                      <a16:colId xmlns:a16="http://schemas.microsoft.com/office/drawing/2014/main" val="2241294479"/>
                    </a:ext>
                  </a:extLst>
                </a:gridCol>
                <a:gridCol w="1320443">
                  <a:extLst>
                    <a:ext uri="{9D8B030D-6E8A-4147-A177-3AD203B41FA5}">
                      <a16:colId xmlns:a16="http://schemas.microsoft.com/office/drawing/2014/main" val="2909939299"/>
                    </a:ext>
                  </a:extLst>
                </a:gridCol>
              </a:tblGrid>
              <a:tr h="526120">
                <a:tc>
                  <a:txBody>
                    <a:bodyPr/>
                    <a:lstStyle/>
                    <a:p>
                      <a:pPr algn="ctr" fontAlgn="ctr"/>
                      <a:r>
                        <a:rPr lang="es-CL" sz="1600" b="1" u="none" strike="noStrike" dirty="0">
                          <a:effectLst/>
                          <a:latin typeface="+mn-lt"/>
                        </a:rPr>
                        <a:t> </a:t>
                      </a:r>
                      <a:endParaRPr lang="es-CL" sz="1600" b="1" i="0" u="none" strike="noStrike" dirty="0">
                        <a:solidFill>
                          <a:srgbClr val="000000"/>
                        </a:solidFill>
                        <a:effectLst/>
                        <a:latin typeface="+mn-lt"/>
                      </a:endParaRPr>
                    </a:p>
                  </a:txBody>
                  <a:tcPr marL="6350" marR="6350" marT="6350" marB="0" anchor="ctr"/>
                </a:tc>
                <a:tc>
                  <a:txBody>
                    <a:bodyPr/>
                    <a:lstStyle/>
                    <a:p>
                      <a:pPr algn="ctr" fontAlgn="ctr"/>
                      <a:r>
                        <a:rPr lang="es-CL" sz="1600" b="1" u="none" strike="noStrike" dirty="0">
                          <a:effectLst/>
                          <a:latin typeface="+mn-lt"/>
                        </a:rPr>
                        <a:t>Método</a:t>
                      </a:r>
                      <a:endParaRPr lang="es-CL" sz="1600" b="1" i="0" u="none" strike="noStrike" dirty="0">
                        <a:solidFill>
                          <a:srgbClr val="000000"/>
                        </a:solidFill>
                        <a:effectLst/>
                        <a:latin typeface="+mn-lt"/>
                      </a:endParaRPr>
                    </a:p>
                  </a:txBody>
                  <a:tcPr marL="6350" marR="6350" marT="6350" marB="0" anchor="ctr"/>
                </a:tc>
                <a:tc>
                  <a:txBody>
                    <a:bodyPr/>
                    <a:lstStyle/>
                    <a:p>
                      <a:pPr algn="ctr" fontAlgn="ctr"/>
                      <a:r>
                        <a:rPr lang="es-CL" sz="1600" b="1" u="none" strike="noStrike">
                          <a:effectLst/>
                          <a:latin typeface="+mn-lt"/>
                        </a:rPr>
                        <a:t>Objetivo</a:t>
                      </a:r>
                      <a:endParaRPr lang="es-CL" sz="1600" b="1" i="0" u="none" strike="noStrike">
                        <a:solidFill>
                          <a:srgbClr val="000000"/>
                        </a:solidFill>
                        <a:effectLst/>
                        <a:latin typeface="+mn-lt"/>
                      </a:endParaRPr>
                    </a:p>
                  </a:txBody>
                  <a:tcPr marL="6350" marR="6350" marT="6350" marB="0" anchor="ctr"/>
                </a:tc>
                <a:tc>
                  <a:txBody>
                    <a:bodyPr/>
                    <a:lstStyle/>
                    <a:p>
                      <a:pPr algn="ctr" fontAlgn="ctr"/>
                      <a:r>
                        <a:rPr lang="es-CL" sz="1600" b="1" u="none" strike="noStrike" dirty="0">
                          <a:effectLst/>
                          <a:latin typeface="+mn-lt"/>
                        </a:rPr>
                        <a:t>Ámbito  </a:t>
                      </a:r>
                      <a:endParaRPr lang="es-CL" sz="16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430156237"/>
                  </a:ext>
                </a:extLst>
              </a:tr>
              <a:tr h="526722">
                <a:tc>
                  <a:txBody>
                    <a:bodyPr/>
                    <a:lstStyle/>
                    <a:p>
                      <a:pPr algn="ctr" fontAlgn="ctr"/>
                      <a:r>
                        <a:rPr lang="es-CL" sz="1600" b="1" i="0" u="none" strike="noStrike" dirty="0">
                          <a:solidFill>
                            <a:srgbClr val="FF0000"/>
                          </a:solidFill>
                          <a:effectLst/>
                          <a:latin typeface="+mn-lt"/>
                        </a:rPr>
                        <a:t>Moral.</a:t>
                      </a:r>
                    </a:p>
                  </a:txBody>
                  <a:tcPr marL="6350" marR="6350" marT="6350" marB="0" anchor="ctr"/>
                </a:tc>
                <a:tc>
                  <a:txBody>
                    <a:bodyPr/>
                    <a:lstStyle/>
                    <a:p>
                      <a:pPr algn="ctr" fontAlgn="ctr"/>
                      <a:r>
                        <a:rPr lang="es-CL" sz="1600" b="1" u="none" strike="noStrike" dirty="0">
                          <a:solidFill>
                            <a:srgbClr val="FF0000"/>
                          </a:solidFill>
                          <a:effectLst/>
                          <a:latin typeface="+mn-lt"/>
                        </a:rPr>
                        <a:t>Valoración</a:t>
                      </a:r>
                      <a:endParaRPr lang="es-CL" sz="1600" b="1" i="0" u="none" strike="noStrike" dirty="0">
                        <a:solidFill>
                          <a:srgbClr val="FF0000"/>
                        </a:solidFill>
                        <a:effectLst/>
                        <a:latin typeface="+mn-lt"/>
                      </a:endParaRPr>
                    </a:p>
                  </a:txBody>
                  <a:tcPr marL="6350" marR="6350" marT="6350" marB="0" anchor="ctr"/>
                </a:tc>
                <a:tc>
                  <a:txBody>
                    <a:bodyPr/>
                    <a:lstStyle/>
                    <a:p>
                      <a:pPr algn="ctr" fontAlgn="ctr"/>
                      <a:r>
                        <a:rPr lang="es-CL" sz="1600" b="1" u="none" strike="noStrike" dirty="0">
                          <a:solidFill>
                            <a:srgbClr val="FF0000"/>
                          </a:solidFill>
                          <a:effectLst/>
                          <a:latin typeface="+mn-lt"/>
                        </a:rPr>
                        <a:t>Bondad /  Maldad</a:t>
                      </a:r>
                      <a:endParaRPr lang="es-CL" sz="1600" b="1" i="0" u="none" strike="noStrike" dirty="0">
                        <a:solidFill>
                          <a:srgbClr val="FF0000"/>
                        </a:solidFill>
                        <a:effectLst/>
                        <a:latin typeface="+mn-lt"/>
                      </a:endParaRPr>
                    </a:p>
                  </a:txBody>
                  <a:tcPr marL="6350" marR="6350" marT="6350" marB="0" anchor="ctr"/>
                </a:tc>
                <a:tc>
                  <a:txBody>
                    <a:bodyPr/>
                    <a:lstStyle/>
                    <a:p>
                      <a:pPr algn="ctr" fontAlgn="ctr"/>
                      <a:r>
                        <a:rPr lang="es-CL" sz="1600" b="1" u="sng" strike="noStrike" dirty="0">
                          <a:solidFill>
                            <a:srgbClr val="FF0000"/>
                          </a:solidFill>
                          <a:effectLst/>
                          <a:latin typeface="+mn-lt"/>
                        </a:rPr>
                        <a:t>Deber ser</a:t>
                      </a:r>
                      <a:endParaRPr lang="es-CL" sz="1600" b="1" i="0" u="sng" strike="noStrike" dirty="0">
                        <a:solidFill>
                          <a:srgbClr val="FF0000"/>
                        </a:solidFill>
                        <a:effectLst/>
                        <a:latin typeface="+mn-lt"/>
                      </a:endParaRPr>
                    </a:p>
                  </a:txBody>
                  <a:tcPr marL="6350" marR="6350" marT="6350" marB="0" anchor="ctr"/>
                </a:tc>
                <a:extLst>
                  <a:ext uri="{0D108BD9-81ED-4DB2-BD59-A6C34878D82A}">
                    <a16:rowId xmlns:a16="http://schemas.microsoft.com/office/drawing/2014/main" val="3577118208"/>
                  </a:ext>
                </a:extLst>
              </a:tr>
              <a:tr h="1033040">
                <a:tc>
                  <a:txBody>
                    <a:bodyPr/>
                    <a:lstStyle/>
                    <a:p>
                      <a:pPr algn="ctr" fontAlgn="ctr"/>
                      <a:r>
                        <a:rPr lang="es-CL" sz="1600" b="1" u="none" strike="noStrike">
                          <a:effectLst/>
                          <a:latin typeface="+mn-lt"/>
                        </a:rPr>
                        <a:t>Ciencia.</a:t>
                      </a:r>
                      <a:endParaRPr lang="es-CL" sz="1600" b="1" i="0" u="none" strike="noStrike">
                        <a:solidFill>
                          <a:srgbClr val="000000"/>
                        </a:solidFill>
                        <a:effectLst/>
                        <a:latin typeface="+mn-lt"/>
                      </a:endParaRPr>
                    </a:p>
                  </a:txBody>
                  <a:tcPr marL="6350" marR="6350" marT="6350" marB="0" anchor="ctr"/>
                </a:tc>
                <a:tc>
                  <a:txBody>
                    <a:bodyPr/>
                    <a:lstStyle/>
                    <a:p>
                      <a:pPr algn="ctr" fontAlgn="ctr"/>
                      <a:r>
                        <a:rPr lang="es-CL" sz="1600" b="1" u="none" strike="noStrike" dirty="0">
                          <a:effectLst/>
                          <a:latin typeface="+mn-lt"/>
                        </a:rPr>
                        <a:t>Descripción /  Explicación</a:t>
                      </a:r>
                      <a:endParaRPr lang="es-CL" sz="1600" b="1" i="0" u="none" strike="noStrike" dirty="0">
                        <a:solidFill>
                          <a:srgbClr val="000000"/>
                        </a:solidFill>
                        <a:effectLst/>
                        <a:latin typeface="+mn-lt"/>
                      </a:endParaRPr>
                    </a:p>
                  </a:txBody>
                  <a:tcPr marL="6350" marR="6350" marT="6350" marB="0" anchor="ctr"/>
                </a:tc>
                <a:tc>
                  <a:txBody>
                    <a:bodyPr/>
                    <a:lstStyle/>
                    <a:p>
                      <a:pPr algn="ctr" fontAlgn="ctr"/>
                      <a:r>
                        <a:rPr lang="es-CL" sz="1600" b="1" u="none" strike="noStrike" dirty="0">
                          <a:effectLst/>
                          <a:latin typeface="+mn-lt"/>
                        </a:rPr>
                        <a:t>Verdad / Falsedad</a:t>
                      </a:r>
                      <a:endParaRPr lang="es-CL" sz="1600" b="1" i="0" u="none" strike="noStrike" dirty="0">
                        <a:solidFill>
                          <a:srgbClr val="000000"/>
                        </a:solidFill>
                        <a:effectLst/>
                        <a:latin typeface="+mn-lt"/>
                      </a:endParaRPr>
                    </a:p>
                  </a:txBody>
                  <a:tcPr marL="6350" marR="6350" marT="6350" marB="0" anchor="ctr"/>
                </a:tc>
                <a:tc>
                  <a:txBody>
                    <a:bodyPr/>
                    <a:lstStyle/>
                    <a:p>
                      <a:pPr algn="ctr" fontAlgn="ctr"/>
                      <a:r>
                        <a:rPr lang="es-CL" sz="1600" b="1" u="none" strike="noStrike" dirty="0">
                          <a:effectLst/>
                          <a:latin typeface="+mn-lt"/>
                        </a:rPr>
                        <a:t>Ser</a:t>
                      </a:r>
                      <a:endParaRPr lang="es-CL" sz="16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334004557"/>
                  </a:ext>
                </a:extLst>
              </a:tr>
              <a:tr h="526722">
                <a:tc>
                  <a:txBody>
                    <a:bodyPr/>
                    <a:lstStyle/>
                    <a:p>
                      <a:pPr algn="ctr" fontAlgn="ctr"/>
                      <a:r>
                        <a:rPr lang="es-CL" sz="1600" b="1" u="none" strike="noStrike">
                          <a:effectLst/>
                          <a:latin typeface="+mn-lt"/>
                        </a:rPr>
                        <a:t>Arte.</a:t>
                      </a:r>
                      <a:endParaRPr lang="es-CL" sz="1600" b="1" i="0" u="none" strike="noStrike">
                        <a:solidFill>
                          <a:srgbClr val="000000"/>
                        </a:solidFill>
                        <a:effectLst/>
                        <a:latin typeface="+mn-lt"/>
                      </a:endParaRPr>
                    </a:p>
                  </a:txBody>
                  <a:tcPr marL="6350" marR="6350" marT="6350" marB="0" anchor="ctr"/>
                </a:tc>
                <a:tc>
                  <a:txBody>
                    <a:bodyPr/>
                    <a:lstStyle/>
                    <a:p>
                      <a:pPr algn="ctr" fontAlgn="ctr"/>
                      <a:r>
                        <a:rPr lang="es-CL" sz="1600" b="1" u="none" strike="noStrike" dirty="0">
                          <a:effectLst/>
                          <a:latin typeface="+mn-lt"/>
                        </a:rPr>
                        <a:t>Apreciación / Estética</a:t>
                      </a:r>
                      <a:endParaRPr lang="es-CL" sz="1600" b="1" i="0" u="none" strike="noStrike" dirty="0">
                        <a:solidFill>
                          <a:srgbClr val="000000"/>
                        </a:solidFill>
                        <a:effectLst/>
                        <a:latin typeface="+mn-lt"/>
                      </a:endParaRPr>
                    </a:p>
                  </a:txBody>
                  <a:tcPr marL="6350" marR="6350" marT="6350" marB="0" anchor="ctr"/>
                </a:tc>
                <a:tc>
                  <a:txBody>
                    <a:bodyPr/>
                    <a:lstStyle/>
                    <a:p>
                      <a:pPr algn="ctr" fontAlgn="ctr"/>
                      <a:r>
                        <a:rPr lang="es-CL" sz="1600" b="1" u="none" strike="noStrike" dirty="0">
                          <a:effectLst/>
                          <a:latin typeface="+mn-lt"/>
                        </a:rPr>
                        <a:t>Belleza / Fealdad</a:t>
                      </a:r>
                      <a:endParaRPr lang="es-CL" sz="1600" b="1" i="0" u="none" strike="noStrike" dirty="0">
                        <a:solidFill>
                          <a:srgbClr val="000000"/>
                        </a:solidFill>
                        <a:effectLst/>
                        <a:latin typeface="+mn-lt"/>
                      </a:endParaRPr>
                    </a:p>
                  </a:txBody>
                  <a:tcPr marL="6350" marR="6350" marT="6350" marB="0" anchor="ctr"/>
                </a:tc>
                <a:tc>
                  <a:txBody>
                    <a:bodyPr/>
                    <a:lstStyle/>
                    <a:p>
                      <a:pPr algn="ctr" fontAlgn="ctr"/>
                      <a:r>
                        <a:rPr lang="es-CL" sz="1600" b="1" u="none" strike="noStrike" dirty="0">
                          <a:effectLst/>
                          <a:latin typeface="+mn-lt"/>
                        </a:rPr>
                        <a:t>Gusto</a:t>
                      </a:r>
                      <a:endParaRPr lang="es-CL" sz="16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712903462"/>
                  </a:ext>
                </a:extLst>
              </a:tr>
            </a:tbl>
          </a:graphicData>
        </a:graphic>
      </p:graphicFrame>
      <p:sp>
        <p:nvSpPr>
          <p:cNvPr id="7" name="CuadroTexto 6">
            <a:extLst>
              <a:ext uri="{FF2B5EF4-FFF2-40B4-BE49-F238E27FC236}">
                <a16:creationId xmlns:a16="http://schemas.microsoft.com/office/drawing/2014/main" id="{2B8E0218-C9D1-3C84-CA23-0D018441E80E}"/>
              </a:ext>
            </a:extLst>
          </p:cNvPr>
          <p:cNvSpPr txBox="1"/>
          <p:nvPr/>
        </p:nvSpPr>
        <p:spPr>
          <a:xfrm>
            <a:off x="8860976" y="4309177"/>
            <a:ext cx="2307771" cy="369332"/>
          </a:xfrm>
          <a:prstGeom prst="rect">
            <a:avLst/>
          </a:prstGeom>
          <a:noFill/>
        </p:spPr>
        <p:txBody>
          <a:bodyPr wrap="square" rtlCol="0">
            <a:spAutoFit/>
          </a:bodyPr>
          <a:lstStyle/>
          <a:p>
            <a:r>
              <a:rPr lang="es-CL" b="1" dirty="0"/>
              <a:t>                    (M. Giusti). </a:t>
            </a:r>
          </a:p>
        </p:txBody>
      </p:sp>
      <p:pic>
        <p:nvPicPr>
          <p:cNvPr id="2" name="Imagen 1">
            <a:extLst>
              <a:ext uri="{FF2B5EF4-FFF2-40B4-BE49-F238E27FC236}">
                <a16:creationId xmlns:a16="http://schemas.microsoft.com/office/drawing/2014/main" id="{ED185492-85B4-3981-9AF5-84F2FAF0A88A}"/>
              </a:ext>
            </a:extLst>
          </p:cNvPr>
          <p:cNvPicPr>
            <a:picLocks noChangeAspect="1"/>
          </p:cNvPicPr>
          <p:nvPr/>
        </p:nvPicPr>
        <p:blipFill>
          <a:blip r:embed="rId4"/>
          <a:stretch>
            <a:fillRect/>
          </a:stretch>
        </p:blipFill>
        <p:spPr>
          <a:xfrm>
            <a:off x="444032" y="101888"/>
            <a:ext cx="1373652" cy="947041"/>
          </a:xfrm>
          <a:prstGeom prst="rect">
            <a:avLst/>
          </a:prstGeom>
        </p:spPr>
      </p:pic>
      <p:sp>
        <p:nvSpPr>
          <p:cNvPr id="6" name="Rectángulo 5">
            <a:extLst>
              <a:ext uri="{FF2B5EF4-FFF2-40B4-BE49-F238E27FC236}">
                <a16:creationId xmlns:a16="http://schemas.microsoft.com/office/drawing/2014/main" id="{C5EB9F7F-9BDB-0504-7383-8C67E47A754A}"/>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407596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84742" y="176270"/>
            <a:ext cx="11191301" cy="7612656"/>
          </a:xfrm>
        </p:spPr>
        <p:txBody>
          <a:bodyPr>
            <a:normAutofit fontScale="90000"/>
          </a:bodyPr>
          <a:lstStyle/>
          <a:p>
            <a:pPr algn="ctr"/>
            <a:br>
              <a:rPr lang="es-ES" sz="2400" b="1" dirty="0">
                <a:highlight>
                  <a:srgbClr val="FFFF00"/>
                </a:highlight>
                <a:latin typeface="Arial" panose="020B0604020202020204" pitchFamily="34" charset="0"/>
                <a:ea typeface="Times New Roman" panose="02020603050405020304" pitchFamily="18" charset="0"/>
                <a:cs typeface="Arial" panose="020B0604020202020204" pitchFamily="34" charset="0"/>
              </a:rPr>
            </a:br>
            <a:r>
              <a:rPr lang="es-ES" sz="2700" b="1" dirty="0">
                <a:highlight>
                  <a:srgbClr val="FFFF00"/>
                </a:highlight>
                <a:latin typeface="Arial" panose="020B0604020202020204" pitchFamily="34" charset="0"/>
                <a:ea typeface="Times New Roman" panose="02020603050405020304" pitchFamily="18" charset="0"/>
                <a:cs typeface="Arial" panose="020B0604020202020204" pitchFamily="34" charset="0"/>
              </a:rPr>
              <a:t>PROBIDAD.</a:t>
            </a:r>
            <a:br>
              <a:rPr lang="es-ES" sz="2700" b="1" dirty="0">
                <a:effectLst/>
                <a:latin typeface="Arial" panose="020B0604020202020204" pitchFamily="34" charset="0"/>
                <a:ea typeface="Times New Roman" panose="02020603050405020304" pitchFamily="18" charset="0"/>
                <a:cs typeface="Arial" panose="020B0604020202020204" pitchFamily="34" charset="0"/>
              </a:rPr>
            </a:br>
            <a:br>
              <a:rPr lang="es-ES" sz="2700" b="1" dirty="0">
                <a:effectLst/>
                <a:latin typeface="Arial" panose="020B0604020202020204" pitchFamily="34" charset="0"/>
                <a:ea typeface="Times New Roman" panose="02020603050405020304" pitchFamily="18" charset="0"/>
                <a:cs typeface="Arial" panose="020B0604020202020204" pitchFamily="34" charset="0"/>
              </a:rPr>
            </a:br>
            <a:r>
              <a:rPr lang="es-ES" sz="2700" dirty="0">
                <a:effectLst/>
                <a:latin typeface="Arial" panose="020B0604020202020204" pitchFamily="34" charset="0"/>
                <a:ea typeface="Times New Roman" panose="02020603050405020304" pitchFamily="18" charset="0"/>
                <a:cs typeface="Arial" panose="020B0604020202020204" pitchFamily="34" charset="0"/>
              </a:rPr>
              <a:t>Es un principio consagrado constitucionalmente, relacionado con la honradez, integridad personal y diligencia; relacionado generalmente con el trabajo.</a:t>
            </a:r>
            <a:br>
              <a:rPr lang="es-ES" sz="2700" dirty="0">
                <a:effectLst/>
                <a:latin typeface="Arial" panose="020B0604020202020204" pitchFamily="34" charset="0"/>
                <a:ea typeface="Times New Roman" panose="02020603050405020304" pitchFamily="18" charset="0"/>
                <a:cs typeface="Arial" panose="020B0604020202020204" pitchFamily="34" charset="0"/>
              </a:rPr>
            </a:br>
            <a:br>
              <a:rPr lang="es-ES" sz="2700" dirty="0">
                <a:latin typeface="Arial" panose="020B0604020202020204" pitchFamily="34" charset="0"/>
                <a:ea typeface="Times New Roman" panose="02020603050405020304" pitchFamily="18" charset="0"/>
                <a:cs typeface="Arial" panose="020B0604020202020204" pitchFamily="34" charset="0"/>
              </a:rPr>
            </a:br>
            <a:br>
              <a:rPr lang="es-ES" sz="2700" dirty="0">
                <a:latin typeface="Arial" panose="020B0604020202020204" pitchFamily="34" charset="0"/>
                <a:ea typeface="Times New Roman" panose="02020603050405020304" pitchFamily="18" charset="0"/>
                <a:cs typeface="Arial" panose="020B0604020202020204" pitchFamily="34" charset="0"/>
              </a:rPr>
            </a:br>
            <a:r>
              <a:rPr lang="es-ES" sz="2700" dirty="0">
                <a:latin typeface="Arial" panose="020B0604020202020204" pitchFamily="34" charset="0"/>
                <a:ea typeface="Times New Roman" panose="02020603050405020304" pitchFamily="18" charset="0"/>
                <a:cs typeface="Arial" panose="020B0604020202020204" pitchFamily="34" charset="0"/>
              </a:rPr>
              <a:t>“…</a:t>
            </a:r>
            <a:r>
              <a:rPr lang="es-ES" sz="2700" dirty="0">
                <a:effectLst/>
                <a:latin typeface="Arial" panose="020B0604020202020204" pitchFamily="34" charset="0"/>
                <a:ea typeface="Times New Roman" panose="02020603050405020304" pitchFamily="18" charset="0"/>
                <a:cs typeface="Arial" panose="020B0604020202020204" pitchFamily="34" charset="0"/>
              </a:rPr>
              <a:t>el ejercicio de las funciones públicas obligan</a:t>
            </a:r>
            <a:br>
              <a:rPr lang="es-ES" sz="2700" dirty="0">
                <a:effectLst/>
                <a:latin typeface="Arial" panose="020B0604020202020204" pitchFamily="34" charset="0"/>
                <a:ea typeface="Times New Roman" panose="02020603050405020304" pitchFamily="18" charset="0"/>
                <a:cs typeface="Arial" panose="020B0604020202020204" pitchFamily="34" charset="0"/>
              </a:rPr>
            </a:br>
            <a:r>
              <a:rPr lang="es-ES" sz="2700" dirty="0">
                <a:effectLst/>
                <a:latin typeface="Arial" panose="020B0604020202020204" pitchFamily="34" charset="0"/>
                <a:ea typeface="Times New Roman" panose="02020603050405020304" pitchFamily="18" charset="0"/>
                <a:cs typeface="Arial" panose="020B0604020202020204" pitchFamily="34" charset="0"/>
              </a:rPr>
              <a:t>a sus titulares a dar estricto cumplimiento al principio de probidad en todas</a:t>
            </a:r>
            <a:br>
              <a:rPr lang="es-ES" sz="2700" dirty="0">
                <a:effectLst/>
                <a:latin typeface="Arial" panose="020B0604020202020204" pitchFamily="34" charset="0"/>
                <a:ea typeface="Times New Roman" panose="02020603050405020304" pitchFamily="18" charset="0"/>
                <a:cs typeface="Arial" panose="020B0604020202020204" pitchFamily="34" charset="0"/>
              </a:rPr>
            </a:br>
            <a:r>
              <a:rPr lang="es-ES" sz="2700" dirty="0">
                <a:effectLst/>
                <a:latin typeface="Arial" panose="020B0604020202020204" pitchFamily="34" charset="0"/>
                <a:ea typeface="Times New Roman" panose="02020603050405020304" pitchFamily="18" charset="0"/>
                <a:cs typeface="Arial" panose="020B0604020202020204" pitchFamily="34" charset="0"/>
              </a:rPr>
              <a:t>sus actuaciones.”(Articulo 8 CPR).</a:t>
            </a:r>
            <a:br>
              <a:rPr lang="es-ES" sz="2700" dirty="0">
                <a:effectLst/>
                <a:latin typeface="Arial" panose="020B0604020202020204" pitchFamily="34" charset="0"/>
                <a:ea typeface="Times New Roman" panose="02020603050405020304" pitchFamily="18" charset="0"/>
                <a:cs typeface="Arial" panose="020B0604020202020204" pitchFamily="34" charset="0"/>
              </a:rPr>
            </a:br>
            <a:br>
              <a:rPr lang="es-ES" sz="2700" dirty="0">
                <a:effectLst/>
                <a:latin typeface="Arial" panose="020B0604020202020204" pitchFamily="34" charset="0"/>
                <a:ea typeface="Times New Roman" panose="02020603050405020304" pitchFamily="18" charset="0"/>
                <a:cs typeface="Arial" panose="020B0604020202020204" pitchFamily="34" charset="0"/>
              </a:rPr>
            </a:br>
            <a:r>
              <a:rPr lang="es-ES" sz="2700" dirty="0">
                <a:effectLst/>
                <a:latin typeface="Arial" panose="020B0604020202020204" pitchFamily="34" charset="0"/>
                <a:ea typeface="Times New Roman" panose="02020603050405020304" pitchFamily="18" charset="0"/>
                <a:cs typeface="Arial" panose="020B0604020202020204" pitchFamily="34" charset="0"/>
              </a:rPr>
              <a:t>“El principio de la probidad administrativa consiste en</a:t>
            </a:r>
            <a:br>
              <a:rPr lang="es-ES" sz="2700" dirty="0">
                <a:effectLst/>
                <a:latin typeface="Arial" panose="020B0604020202020204" pitchFamily="34" charset="0"/>
                <a:ea typeface="Times New Roman" panose="02020603050405020304" pitchFamily="18" charset="0"/>
                <a:cs typeface="Arial" panose="020B0604020202020204" pitchFamily="34" charset="0"/>
              </a:rPr>
            </a:br>
            <a:r>
              <a:rPr lang="es-ES" sz="2700" dirty="0">
                <a:effectLst/>
                <a:latin typeface="Arial" panose="020B0604020202020204" pitchFamily="34" charset="0"/>
                <a:ea typeface="Times New Roman" panose="02020603050405020304" pitchFamily="18" charset="0"/>
                <a:cs typeface="Arial" panose="020B0604020202020204" pitchFamily="34" charset="0"/>
              </a:rPr>
              <a:t>observar una </a:t>
            </a:r>
            <a:r>
              <a:rPr lang="es-ES" sz="27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conducta funcionaria intachable </a:t>
            </a:r>
            <a:r>
              <a:rPr lang="es-ES" sz="2700" dirty="0">
                <a:effectLst/>
                <a:latin typeface="Arial" panose="020B0604020202020204" pitchFamily="34" charset="0"/>
                <a:ea typeface="Times New Roman" panose="02020603050405020304" pitchFamily="18" charset="0"/>
                <a:cs typeface="Arial" panose="020B0604020202020204" pitchFamily="34" charset="0"/>
              </a:rPr>
              <a:t>y un </a:t>
            </a:r>
            <a:r>
              <a:rPr lang="es-ES" sz="27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desempeño</a:t>
            </a:r>
            <a:br>
              <a:rPr lang="es-ES" sz="27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br>
            <a:r>
              <a:rPr lang="es-ES" sz="27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honesto</a:t>
            </a:r>
            <a:r>
              <a:rPr lang="es-ES" sz="2700" dirty="0">
                <a:effectLst/>
                <a:latin typeface="Arial" panose="020B0604020202020204" pitchFamily="34" charset="0"/>
                <a:ea typeface="Times New Roman" panose="02020603050405020304" pitchFamily="18" charset="0"/>
                <a:cs typeface="Arial" panose="020B0604020202020204" pitchFamily="34" charset="0"/>
              </a:rPr>
              <a:t> y </a:t>
            </a:r>
            <a:r>
              <a:rPr lang="es-ES" sz="27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leal de la función o cargo</a:t>
            </a:r>
            <a:r>
              <a:rPr lang="es-ES" sz="2700" dirty="0">
                <a:effectLst/>
                <a:latin typeface="Arial" panose="020B0604020202020204" pitchFamily="34" charset="0"/>
                <a:ea typeface="Times New Roman" panose="02020603050405020304" pitchFamily="18" charset="0"/>
                <a:cs typeface="Arial" panose="020B0604020202020204" pitchFamily="34" charset="0"/>
              </a:rPr>
              <a:t>, con preeminencia del</a:t>
            </a:r>
            <a:br>
              <a:rPr lang="es-ES" sz="2700" dirty="0">
                <a:effectLst/>
                <a:latin typeface="Arial" panose="020B0604020202020204" pitchFamily="34" charset="0"/>
                <a:ea typeface="Times New Roman" panose="02020603050405020304" pitchFamily="18" charset="0"/>
                <a:cs typeface="Arial" panose="020B0604020202020204" pitchFamily="34" charset="0"/>
              </a:rPr>
            </a:br>
            <a:r>
              <a:rPr lang="es-ES" sz="2700" dirty="0">
                <a:effectLst/>
                <a:latin typeface="Arial" panose="020B0604020202020204" pitchFamily="34" charset="0"/>
                <a:ea typeface="Times New Roman" panose="02020603050405020304" pitchFamily="18" charset="0"/>
                <a:cs typeface="Arial" panose="020B0604020202020204" pitchFamily="34" charset="0"/>
              </a:rPr>
              <a:t>interés general sobre el particular” (Artículo 52 LOCBAE).</a:t>
            </a:r>
            <a:br>
              <a:rPr lang="es-ES" sz="2700" dirty="0">
                <a:effectLst/>
                <a:latin typeface="Arial" panose="020B0604020202020204" pitchFamily="34" charset="0"/>
                <a:ea typeface="Times New Roman" panose="02020603050405020304" pitchFamily="18" charset="0"/>
                <a:cs typeface="Arial" panose="020B0604020202020204" pitchFamily="34" charset="0"/>
              </a:rPr>
            </a:br>
            <a:br>
              <a:rPr lang="es-ES" sz="2700"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i="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r>
              <a:rPr lang="es-ES" sz="2400" b="1" dirty="0">
                <a:effectLst/>
                <a:latin typeface="Arial" panose="020B0604020202020204" pitchFamily="34" charset="0"/>
                <a:ea typeface="Times New Roman" panose="02020603050405020304" pitchFamily="18" charset="0"/>
                <a:cs typeface="Arial" panose="020B0604020202020204" pitchFamily="34" charset="0"/>
              </a:rPr>
              <a:t> </a:t>
            </a:r>
            <a:endParaRPr lang="es-CL" sz="24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A62A1B77-627A-8EA9-DD66-B7BBFA0FB1AC}"/>
              </a:ext>
            </a:extLst>
          </p:cNvPr>
          <p:cNvPicPr>
            <a:picLocks noChangeAspect="1"/>
          </p:cNvPicPr>
          <p:nvPr/>
        </p:nvPicPr>
        <p:blipFill>
          <a:blip r:embed="rId4"/>
          <a:stretch>
            <a:fillRect/>
          </a:stretch>
        </p:blipFill>
        <p:spPr>
          <a:xfrm>
            <a:off x="444032" y="101888"/>
            <a:ext cx="1373652" cy="947041"/>
          </a:xfrm>
          <a:prstGeom prst="rect">
            <a:avLst/>
          </a:prstGeom>
        </p:spPr>
      </p:pic>
      <p:sp>
        <p:nvSpPr>
          <p:cNvPr id="3" name="Rectángulo 2">
            <a:extLst>
              <a:ext uri="{FF2B5EF4-FFF2-40B4-BE49-F238E27FC236}">
                <a16:creationId xmlns:a16="http://schemas.microsoft.com/office/drawing/2014/main" id="{7FFDA100-0FEF-A5A0-16A6-062CD8B823EC}"/>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259679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334616" y="545335"/>
            <a:ext cx="11191301" cy="5767330"/>
          </a:xfrm>
        </p:spPr>
        <p:txBody>
          <a:bodyPr>
            <a:normAutofit/>
          </a:bodyPr>
          <a:lstStyle/>
          <a:p>
            <a:pPr algn="ctr"/>
            <a:r>
              <a:rPr lang="es-ES" sz="2400" b="1" u="sng" dirty="0">
                <a:effectLst/>
                <a:latin typeface="Arial" panose="020B0604020202020204" pitchFamily="34" charset="0"/>
                <a:ea typeface="Times New Roman" panose="02020603050405020304" pitchFamily="18" charset="0"/>
                <a:cs typeface="Arial" panose="020B0604020202020204" pitchFamily="34" charset="0"/>
              </a:rPr>
              <a:t>PRINCIPOS RECTORES EN MATERIA ELECTORAL</a:t>
            </a:r>
            <a:r>
              <a:rPr lang="es-ES" sz="2400" b="1" dirty="0">
                <a:effectLst/>
                <a:latin typeface="Arial" panose="020B0604020202020204" pitchFamily="34" charset="0"/>
                <a:ea typeface="Times New Roman" panose="02020603050405020304" pitchFamily="18" charset="0"/>
                <a:cs typeface="Arial" panose="020B0604020202020204" pitchFamily="34" charset="0"/>
              </a:rPr>
              <a:t>.</a:t>
            </a: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r>
              <a:rPr lang="es-ES" sz="2400" b="1" dirty="0">
                <a:effectLst/>
                <a:latin typeface="Arial" panose="020B0604020202020204" pitchFamily="34" charset="0"/>
                <a:ea typeface="Times New Roman" panose="02020603050405020304" pitchFamily="18" charset="0"/>
                <a:cs typeface="Arial" panose="020B0604020202020204" pitchFamily="34" charset="0"/>
              </a:rPr>
              <a:t>(</a:t>
            </a:r>
            <a:r>
              <a:rPr lang="es-E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Rosales</a:t>
            </a:r>
            <a:r>
              <a:rPr lang="es-ES" sz="2400" b="1" dirty="0">
                <a:effectLst/>
                <a:latin typeface="Arial" panose="020B0604020202020204" pitchFamily="34" charset="0"/>
                <a:ea typeface="Times New Roman" panose="02020603050405020304" pitchFamily="18" charset="0"/>
                <a:cs typeface="Arial" panose="020B0604020202020204" pitchFamily="34" charset="0"/>
              </a:rPr>
              <a:t>).</a:t>
            </a: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r>
              <a:rPr lang="es-ES" sz="2400" b="1" dirty="0">
                <a:effectLst/>
                <a:latin typeface="Arial" panose="020B0604020202020204" pitchFamily="34" charset="0"/>
                <a:ea typeface="Times New Roman" panose="02020603050405020304" pitchFamily="18" charset="0"/>
                <a:cs typeface="Arial" panose="020B0604020202020204" pitchFamily="34" charset="0"/>
              </a:rPr>
              <a:t>¿Cuál es su naturaleza? ¿</a:t>
            </a:r>
            <a:r>
              <a:rPr lang="es-ES" sz="2400" b="1" dirty="0">
                <a:latin typeface="Arial" panose="020B0604020202020204" pitchFamily="34" charset="0"/>
                <a:ea typeface="Times New Roman" panose="02020603050405020304" pitchFamily="18" charset="0"/>
                <a:cs typeface="Arial" panose="020B0604020202020204" pitchFamily="34" charset="0"/>
              </a:rPr>
              <a:t>Cuáles características presentan?  ¿ Qué </a:t>
            </a:r>
            <a:r>
              <a:rPr lang="es-ES" sz="2400" b="1" dirty="0">
                <a:effectLst/>
                <a:latin typeface="Arial" panose="020B0604020202020204" pitchFamily="34" charset="0"/>
                <a:ea typeface="Times New Roman" panose="02020603050405020304" pitchFamily="18" charset="0"/>
                <a:cs typeface="Arial" panose="020B0604020202020204" pitchFamily="34" charset="0"/>
              </a:rPr>
              <a:t>función cumplen? </a:t>
            </a: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r>
              <a:rPr lang="es-ES" sz="2400" b="1" dirty="0">
                <a:effectLst/>
                <a:latin typeface="Arial" panose="020B0604020202020204" pitchFamily="34" charset="0"/>
                <a:ea typeface="Times New Roman" panose="02020603050405020304" pitchFamily="18" charset="0"/>
                <a:cs typeface="Arial" panose="020B0604020202020204" pitchFamily="34" charset="0"/>
              </a:rPr>
              <a:t>El conflicto electoral y la necesidad de un </a:t>
            </a:r>
            <a:r>
              <a:rPr lang="es-ES" sz="24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organismo dirimente</a:t>
            </a:r>
            <a:r>
              <a:rPr lang="es-ES" sz="2400" b="1" dirty="0">
                <a:effectLst/>
                <a:latin typeface="Arial" panose="020B0604020202020204" pitchFamily="34" charset="0"/>
                <a:ea typeface="Times New Roman" panose="02020603050405020304" pitchFamily="18" charset="0"/>
                <a:cs typeface="Arial" panose="020B0604020202020204" pitchFamily="34" charset="0"/>
              </a:rPr>
              <a:t>. </a:t>
            </a:r>
            <a:br>
              <a:rPr lang="es-ES" sz="2400" b="1" dirty="0">
                <a:effectLst/>
                <a:latin typeface="Arial" panose="020B0604020202020204" pitchFamily="34" charset="0"/>
                <a:ea typeface="Times New Roman" panose="02020603050405020304" pitchFamily="18" charset="0"/>
                <a:cs typeface="Arial" panose="020B0604020202020204" pitchFamily="34" charset="0"/>
              </a:rPr>
            </a:br>
            <a:br>
              <a:rPr lang="es-ES" sz="2400" b="1" dirty="0">
                <a:effectLst/>
                <a:latin typeface="Arial" panose="020B0604020202020204" pitchFamily="34" charset="0"/>
                <a:ea typeface="Times New Roman" panose="02020603050405020304" pitchFamily="18" charset="0"/>
                <a:cs typeface="Arial" panose="020B0604020202020204" pitchFamily="34" charset="0"/>
              </a:rPr>
            </a:br>
            <a:r>
              <a:rPr lang="es-ES" sz="2400" b="1" u="sng" dirty="0">
                <a:highlight>
                  <a:srgbClr val="FFFF00"/>
                </a:highlight>
                <a:latin typeface="Arial" panose="020B0604020202020204" pitchFamily="34" charset="0"/>
                <a:ea typeface="Times New Roman" panose="02020603050405020304" pitchFamily="18" charset="0"/>
                <a:cs typeface="Arial" panose="020B0604020202020204" pitchFamily="34" charset="0"/>
              </a:rPr>
              <a:t>Sistemas de justicia electoral</a:t>
            </a:r>
            <a:r>
              <a:rPr lang="es-ES" sz="2400" b="1" dirty="0">
                <a:latin typeface="Arial" panose="020B0604020202020204" pitchFamily="34" charset="0"/>
                <a:ea typeface="Times New Roman" panose="02020603050405020304" pitchFamily="18" charset="0"/>
                <a:cs typeface="Arial" panose="020B0604020202020204" pitchFamily="34" charset="0"/>
              </a:rPr>
              <a:t>. </a:t>
            </a: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r>
              <a:rPr lang="es-ES" sz="2400" b="1" dirty="0">
                <a:latin typeface="Arial" panose="020B0604020202020204" pitchFamily="34" charset="0"/>
                <a:ea typeface="Times New Roman" panose="02020603050405020304" pitchFamily="18" charset="0"/>
                <a:cs typeface="Arial" panose="020B0604020202020204" pitchFamily="34" charset="0"/>
              </a:rPr>
              <a:t>Caso Hispanoamericano constituidos por organismos de </a:t>
            </a:r>
            <a:r>
              <a:rPr lang="es-ES" sz="2400" b="1" dirty="0">
                <a:highlight>
                  <a:srgbClr val="FFFF00"/>
                </a:highlight>
                <a:latin typeface="Arial" panose="020B0604020202020204" pitchFamily="34" charset="0"/>
                <a:ea typeface="Times New Roman" panose="02020603050405020304" pitchFamily="18" charset="0"/>
                <a:cs typeface="Arial" panose="020B0604020202020204" pitchFamily="34" charset="0"/>
              </a:rPr>
              <a:t>naturaleza jurisdiccional y/o administrativa</a:t>
            </a:r>
            <a:r>
              <a:rPr lang="es-ES" sz="2400" b="1" dirty="0">
                <a:latin typeface="Arial" panose="020B0604020202020204" pitchFamily="34" charset="0"/>
                <a:ea typeface="Times New Roman" panose="02020603050405020304" pitchFamily="18" charset="0"/>
                <a:cs typeface="Arial" panose="020B0604020202020204" pitchFamily="34" charset="0"/>
              </a:rPr>
              <a:t>). </a:t>
            </a:r>
            <a:br>
              <a:rPr lang="es-ES" sz="2400" b="1" dirty="0">
                <a:effectLst/>
                <a:latin typeface="Arial" panose="020B0604020202020204" pitchFamily="34" charset="0"/>
                <a:ea typeface="Times New Roman" panose="02020603050405020304" pitchFamily="18"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Flecha: doblada 2">
            <a:extLst>
              <a:ext uri="{FF2B5EF4-FFF2-40B4-BE49-F238E27FC236}">
                <a16:creationId xmlns:a16="http://schemas.microsoft.com/office/drawing/2014/main" id="{EE5243AC-90DB-00E6-A80D-8B00A7C4A219}"/>
              </a:ext>
            </a:extLst>
          </p:cNvPr>
          <p:cNvSpPr/>
          <p:nvPr/>
        </p:nvSpPr>
        <p:spPr>
          <a:xfrm rot="5400000">
            <a:off x="1671295" y="1805295"/>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pic>
        <p:nvPicPr>
          <p:cNvPr id="2" name="Imagen 1">
            <a:extLst>
              <a:ext uri="{FF2B5EF4-FFF2-40B4-BE49-F238E27FC236}">
                <a16:creationId xmlns:a16="http://schemas.microsoft.com/office/drawing/2014/main" id="{35A4EBCB-0BBC-44BC-D779-F59A315D820F}"/>
              </a:ext>
            </a:extLst>
          </p:cNvPr>
          <p:cNvPicPr>
            <a:picLocks noChangeAspect="1"/>
          </p:cNvPicPr>
          <p:nvPr/>
        </p:nvPicPr>
        <p:blipFill>
          <a:blip r:embed="rId4"/>
          <a:stretch>
            <a:fillRect/>
          </a:stretch>
        </p:blipFill>
        <p:spPr>
          <a:xfrm>
            <a:off x="270211" y="104188"/>
            <a:ext cx="1373652" cy="947041"/>
          </a:xfrm>
          <a:prstGeom prst="rect">
            <a:avLst/>
          </a:prstGeom>
        </p:spPr>
      </p:pic>
      <p:sp>
        <p:nvSpPr>
          <p:cNvPr id="5" name="Rectángulo 4">
            <a:extLst>
              <a:ext uri="{FF2B5EF4-FFF2-40B4-BE49-F238E27FC236}">
                <a16:creationId xmlns:a16="http://schemas.microsoft.com/office/drawing/2014/main" id="{2B41AA1D-989A-7CED-0F3D-DD6AB65031AC}"/>
              </a:ext>
            </a:extLst>
          </p:cNvPr>
          <p:cNvSpPr/>
          <p:nvPr/>
        </p:nvSpPr>
        <p:spPr>
          <a:xfrm>
            <a:off x="1643863" y="1041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342276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5"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705063" y="541788"/>
            <a:ext cx="11191301" cy="5774424"/>
          </a:xfrm>
        </p:spPr>
        <p:txBody>
          <a:bodyPr>
            <a:normAutofit/>
          </a:bodyPr>
          <a:lstStyle/>
          <a:p>
            <a:pPr algn="ctr"/>
            <a:r>
              <a:rPr lang="es-ES" sz="2400" b="1" dirty="0">
                <a:latin typeface="Arial" panose="020B0604020202020204" pitchFamily="34" charset="0"/>
                <a:cs typeface="Arial" panose="020B0604020202020204" pitchFamily="34" charset="0"/>
              </a:rPr>
              <a:t>a) </a:t>
            </a:r>
            <a:r>
              <a:rPr lang="es-ES" sz="2400" b="1" u="sng" dirty="0">
                <a:highlight>
                  <a:srgbClr val="FFFF00"/>
                </a:highlight>
                <a:latin typeface="Arial" panose="020B0604020202020204" pitchFamily="34" charset="0"/>
                <a:cs typeface="Arial" panose="020B0604020202020204" pitchFamily="34" charset="0"/>
              </a:rPr>
              <a:t>Principio de Autonomía</a:t>
            </a:r>
            <a:r>
              <a:rPr lang="es-ES" sz="2400" b="1" dirty="0">
                <a:latin typeface="Arial" panose="020B0604020202020204" pitchFamily="34" charset="0"/>
                <a:cs typeface="Arial" panose="020B0604020202020204" pitchFamily="34" charset="0"/>
              </a:rPr>
              <a:t>.</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Descentralización administrativa y política.</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Política          sin quedar sometido decisiones externas.</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Administrativa          medios y suficientes para su función.</a:t>
            </a: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a) Presenta patrimonio; </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b) Administra recursos;</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c) Elabora su normativa de funcionamiento; </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d) Gestiona personal;</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e) Dicta sentencias inapelables; y,</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f) No está sujeto a ningún otra Autoridad del Estado.</a:t>
            </a:r>
            <a:br>
              <a:rPr lang="es-ES" sz="2400" b="1" i="1" dirty="0">
                <a:latin typeface="Arial" panose="020B0604020202020204" pitchFamily="34"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90417060-FA18-98E3-0582-0FD2B0AB31A6}"/>
              </a:ext>
            </a:extLst>
          </p:cNvPr>
          <p:cNvPicPr>
            <a:picLocks noChangeAspect="1"/>
          </p:cNvPicPr>
          <p:nvPr/>
        </p:nvPicPr>
        <p:blipFill>
          <a:blip r:embed="rId4"/>
          <a:stretch>
            <a:fillRect/>
          </a:stretch>
        </p:blipFill>
        <p:spPr>
          <a:xfrm>
            <a:off x="1740753" y="2279337"/>
            <a:ext cx="530812" cy="259636"/>
          </a:xfrm>
          <a:prstGeom prst="rect">
            <a:avLst/>
          </a:prstGeom>
        </p:spPr>
      </p:pic>
      <p:pic>
        <p:nvPicPr>
          <p:cNvPr id="3" name="Imagen 2">
            <a:extLst>
              <a:ext uri="{FF2B5EF4-FFF2-40B4-BE49-F238E27FC236}">
                <a16:creationId xmlns:a16="http://schemas.microsoft.com/office/drawing/2014/main" id="{94E5742B-5DA8-B940-B4BA-530E332BCDBD}"/>
              </a:ext>
            </a:extLst>
          </p:cNvPr>
          <p:cNvPicPr>
            <a:picLocks noChangeAspect="1"/>
          </p:cNvPicPr>
          <p:nvPr/>
        </p:nvPicPr>
        <p:blipFill>
          <a:blip r:embed="rId5"/>
          <a:stretch>
            <a:fillRect/>
          </a:stretch>
        </p:blipFill>
        <p:spPr>
          <a:xfrm>
            <a:off x="2771915" y="2843877"/>
            <a:ext cx="530398" cy="256054"/>
          </a:xfrm>
          <a:prstGeom prst="rect">
            <a:avLst/>
          </a:prstGeom>
        </p:spPr>
      </p:pic>
      <p:pic>
        <p:nvPicPr>
          <p:cNvPr id="5" name="Imagen 4">
            <a:extLst>
              <a:ext uri="{FF2B5EF4-FFF2-40B4-BE49-F238E27FC236}">
                <a16:creationId xmlns:a16="http://schemas.microsoft.com/office/drawing/2014/main" id="{9180F34C-8F17-BEB6-185E-938B4FB4DE44}"/>
              </a:ext>
            </a:extLst>
          </p:cNvPr>
          <p:cNvPicPr>
            <a:picLocks noChangeAspect="1"/>
          </p:cNvPicPr>
          <p:nvPr/>
        </p:nvPicPr>
        <p:blipFill>
          <a:blip r:embed="rId6"/>
          <a:stretch>
            <a:fillRect/>
          </a:stretch>
        </p:blipFill>
        <p:spPr>
          <a:xfrm>
            <a:off x="444032" y="101888"/>
            <a:ext cx="1373652" cy="947041"/>
          </a:xfrm>
          <a:prstGeom prst="rect">
            <a:avLst/>
          </a:prstGeom>
        </p:spPr>
      </p:pic>
      <p:sp>
        <p:nvSpPr>
          <p:cNvPr id="6" name="Rectángulo 5">
            <a:extLst>
              <a:ext uri="{FF2B5EF4-FFF2-40B4-BE49-F238E27FC236}">
                <a16:creationId xmlns:a16="http://schemas.microsoft.com/office/drawing/2014/main" id="{6DD903BA-74B0-4901-E2BA-AEAF0D1EA111}"/>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128173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3" descr="xb xvTextura de hormigón simple">
            <a:extLst>
              <a:ext uri="{FF2B5EF4-FFF2-40B4-BE49-F238E27FC236}">
                <a16:creationId xmlns:a16="http://schemas.microsoft.com/office/drawing/2014/main" id="{875B1881-CA1F-62D5-04AF-2885AD3349EA}"/>
              </a:ext>
            </a:extLst>
          </p:cNvPr>
          <p:cNvPicPr>
            <a:picLocks noChangeAspect="1"/>
          </p:cNvPicPr>
          <p:nvPr/>
        </p:nvPicPr>
        <p:blipFill rotWithShape="1">
          <a:blip r:embed="rId2">
            <a:alphaModFix amt="41000"/>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t="3975" b="11756"/>
          <a:stretch/>
        </p:blipFill>
        <p:spPr>
          <a:xfrm>
            <a:off x="0" y="0"/>
            <a:ext cx="12192003" cy="6858000"/>
          </a:xfrm>
          <a:prstGeom prst="rect">
            <a:avLst/>
          </a:prstGeom>
        </p:spPr>
      </p:pic>
      <p:sp>
        <p:nvSpPr>
          <p:cNvPr id="4" name="Título 3">
            <a:extLst>
              <a:ext uri="{FF2B5EF4-FFF2-40B4-BE49-F238E27FC236}">
                <a16:creationId xmlns:a16="http://schemas.microsoft.com/office/drawing/2014/main" id="{48CE8D31-E1E7-D1EC-66FA-6528AB103C4B}"/>
              </a:ext>
            </a:extLst>
          </p:cNvPr>
          <p:cNvSpPr>
            <a:spLocks noGrp="1"/>
          </p:cNvSpPr>
          <p:nvPr>
            <p:ph type="ctrTitle"/>
          </p:nvPr>
        </p:nvSpPr>
        <p:spPr>
          <a:xfrm>
            <a:off x="470048" y="797993"/>
            <a:ext cx="11191301" cy="5626221"/>
          </a:xfrm>
        </p:spPr>
        <p:txBody>
          <a:bodyPr>
            <a:normAutofit/>
          </a:bodyPr>
          <a:lstStyle/>
          <a:p>
            <a:pPr algn="ct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br>
              <a:rPr lang="es-ES" sz="2400" b="1" dirty="0">
                <a:latin typeface="Arial" panose="020B0604020202020204" pitchFamily="34" charset="0"/>
                <a:ea typeface="Times New Roman" panose="02020603050405020304" pitchFamily="18" charset="0"/>
                <a:cs typeface="Arial" panose="020B0604020202020204" pitchFamily="34" charset="0"/>
              </a:rPr>
            </a:br>
            <a:endParaRPr lang="es-CL" sz="2400" i="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B701B94-3C81-87ED-71F8-B210A144C055}"/>
              </a:ext>
            </a:extLst>
          </p:cNvPr>
          <p:cNvSpPr txBox="1"/>
          <p:nvPr/>
        </p:nvSpPr>
        <p:spPr>
          <a:xfrm>
            <a:off x="206829" y="631372"/>
            <a:ext cx="11723914" cy="8494633"/>
          </a:xfrm>
          <a:prstGeom prst="rect">
            <a:avLst/>
          </a:prstGeom>
          <a:noFill/>
        </p:spPr>
        <p:txBody>
          <a:bodyPr wrap="square" rtlCol="0">
            <a:spAutoFit/>
          </a:bodyPr>
          <a:lstStyle/>
          <a:p>
            <a:endParaRPr lang="es-CL" dirty="0"/>
          </a:p>
          <a:p>
            <a:pPr algn="ctr"/>
            <a:r>
              <a:rPr lang="es-CL" sz="2400" b="1" dirty="0">
                <a:latin typeface="Arial" panose="020B0604020202020204" pitchFamily="34" charset="0"/>
                <a:cs typeface="Arial" panose="020B0604020202020204" pitchFamily="34" charset="0"/>
              </a:rPr>
              <a:t>b) </a:t>
            </a:r>
            <a:r>
              <a:rPr lang="es-CL" sz="2400" b="1" u="sng" dirty="0">
                <a:highlight>
                  <a:srgbClr val="FFFF00"/>
                </a:highlight>
                <a:latin typeface="Arial" panose="020B0604020202020204" pitchFamily="34" charset="0"/>
                <a:cs typeface="Arial" panose="020B0604020202020204" pitchFamily="34" charset="0"/>
              </a:rPr>
              <a:t>Principio de Certeza</a:t>
            </a:r>
            <a:r>
              <a:rPr lang="es-CL" sz="2400" b="1" dirty="0">
                <a:latin typeface="Arial" panose="020B0604020202020204" pitchFamily="34" charset="0"/>
                <a:cs typeface="Arial" panose="020B0604020202020204" pitchFamily="34" charset="0"/>
              </a:rPr>
              <a:t>.</a:t>
            </a:r>
          </a:p>
          <a:p>
            <a:endParaRPr lang="es-CL" sz="2400" b="1" dirty="0">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a:t>
            </a:r>
            <a:r>
              <a:rPr lang="es-ES" sz="2400" b="1" i="1" dirty="0">
                <a:latin typeface="Arial" panose="020B0604020202020204" pitchFamily="34" charset="0"/>
                <a:cs typeface="Arial" panose="020B0604020202020204" pitchFamily="34" charset="0"/>
              </a:rPr>
              <a:t>Desde el punto de vista electoral, la certeza se refiere a la necesidad</a:t>
            </a:r>
          </a:p>
          <a:p>
            <a:r>
              <a:rPr lang="es-ES" sz="2400" b="1" i="1" dirty="0">
                <a:latin typeface="Arial" panose="020B0604020202020204" pitchFamily="34" charset="0"/>
                <a:cs typeface="Arial" panose="020B0604020202020204" pitchFamily="34" charset="0"/>
              </a:rPr>
              <a:t>de que todas las acciones que realiza el Tribunal se caractericen por</a:t>
            </a:r>
          </a:p>
          <a:p>
            <a:r>
              <a:rPr lang="es-ES" sz="2400" b="1" i="1" dirty="0">
                <a:latin typeface="Arial" panose="020B0604020202020204" pitchFamily="34" charset="0"/>
                <a:cs typeface="Arial" panose="020B0604020202020204" pitchFamily="34" charset="0"/>
              </a:rPr>
              <a:t>su </a:t>
            </a:r>
            <a:r>
              <a:rPr lang="es-ES" sz="2400" b="1" i="1" dirty="0">
                <a:highlight>
                  <a:srgbClr val="FFFF00"/>
                </a:highlight>
                <a:latin typeface="Arial" panose="020B0604020202020204" pitchFamily="34" charset="0"/>
                <a:cs typeface="Arial" panose="020B0604020202020204" pitchFamily="34" charset="0"/>
              </a:rPr>
              <a:t>veracidad y certidumbre</a:t>
            </a:r>
            <a:r>
              <a:rPr lang="es-ES" sz="2400" b="1" i="1" dirty="0">
                <a:latin typeface="Arial" panose="020B0604020202020204" pitchFamily="34" charset="0"/>
                <a:cs typeface="Arial" panose="020B0604020202020204" pitchFamily="34" charset="0"/>
              </a:rPr>
              <a:t>, que estén apegadas a los hechos y a la</a:t>
            </a:r>
          </a:p>
          <a:p>
            <a:r>
              <a:rPr lang="es-ES" sz="2400" b="1" i="1" dirty="0">
                <a:latin typeface="Arial" panose="020B0604020202020204" pitchFamily="34" charset="0"/>
                <a:cs typeface="Arial" panose="020B0604020202020204" pitchFamily="34" charset="0"/>
              </a:rPr>
              <a:t>verdad y que los resultados de dichas acciones sean comprobables y</a:t>
            </a:r>
          </a:p>
          <a:p>
            <a:r>
              <a:rPr lang="es-ES" sz="2400" b="1" i="1" dirty="0">
                <a:latin typeface="Arial" panose="020B0604020202020204" pitchFamily="34" charset="0"/>
                <a:cs typeface="Arial" panose="020B0604020202020204" pitchFamily="34" charset="0"/>
              </a:rPr>
              <a:t>fidedignas</a:t>
            </a:r>
            <a:r>
              <a:rPr lang="es-ES" sz="2400" b="1" dirty="0">
                <a:latin typeface="Arial" panose="020B0604020202020204" pitchFamily="34" charset="0"/>
                <a:cs typeface="Arial" panose="020B0604020202020204" pitchFamily="34" charset="0"/>
              </a:rPr>
              <a:t>.” </a:t>
            </a:r>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r>
              <a:rPr lang="es-CL" sz="2400" b="1" dirty="0">
                <a:latin typeface="Arial" panose="020B0604020202020204" pitchFamily="34" charset="0"/>
                <a:cs typeface="Arial" panose="020B0604020202020204" pitchFamily="34" charset="0"/>
              </a:rPr>
              <a:t> </a:t>
            </a:r>
          </a:p>
          <a:p>
            <a:r>
              <a:rPr lang="es-CL" sz="2400" b="1" dirty="0">
                <a:latin typeface="Arial" panose="020B0604020202020204" pitchFamily="34" charset="0"/>
                <a:cs typeface="Arial" panose="020B0604020202020204" pitchFamily="34" charset="0"/>
              </a:rPr>
              <a:t>Los participantes del proceso electoral deben </a:t>
            </a:r>
            <a:r>
              <a:rPr lang="es-CL" sz="2400" b="1" dirty="0">
                <a:solidFill>
                  <a:srgbClr val="FF0000"/>
                </a:solidFill>
                <a:latin typeface="Arial" panose="020B0604020202020204" pitchFamily="34" charset="0"/>
                <a:cs typeface="Arial" panose="020B0604020202020204" pitchFamily="34" charset="0"/>
              </a:rPr>
              <a:t>conocer</a:t>
            </a:r>
            <a:r>
              <a:rPr lang="es-CL" sz="2400" b="1" dirty="0">
                <a:latin typeface="Arial" panose="020B0604020202020204" pitchFamily="34" charset="0"/>
                <a:cs typeface="Arial" panose="020B0604020202020204" pitchFamily="34" charset="0"/>
              </a:rPr>
              <a:t> los </a:t>
            </a:r>
            <a:r>
              <a:rPr lang="es-CL" sz="2400" b="1" dirty="0">
                <a:solidFill>
                  <a:srgbClr val="FF0000"/>
                </a:solidFill>
                <a:latin typeface="Arial" panose="020B0604020202020204" pitchFamily="34" charset="0"/>
                <a:cs typeface="Arial" panose="020B0604020202020204" pitchFamily="34" charset="0"/>
              </a:rPr>
              <a:t>procedimientos</a:t>
            </a:r>
            <a:r>
              <a:rPr lang="es-CL" sz="2400" b="1" dirty="0">
                <a:latin typeface="Arial" panose="020B0604020202020204" pitchFamily="34" charset="0"/>
                <a:cs typeface="Arial" panose="020B0604020202020204" pitchFamily="34" charset="0"/>
              </a:rPr>
              <a:t>, el conjuntos de </a:t>
            </a:r>
            <a:r>
              <a:rPr lang="es-CL" sz="2400" b="1" dirty="0">
                <a:solidFill>
                  <a:srgbClr val="FF0000"/>
                </a:solidFill>
                <a:latin typeface="Arial" panose="020B0604020202020204" pitchFamily="34" charset="0"/>
                <a:cs typeface="Arial" panose="020B0604020202020204" pitchFamily="34" charset="0"/>
              </a:rPr>
              <a:t>derechos</a:t>
            </a:r>
            <a:r>
              <a:rPr lang="es-CL" sz="2400" b="1" dirty="0">
                <a:latin typeface="Arial" panose="020B0604020202020204" pitchFamily="34" charset="0"/>
                <a:cs typeface="Arial" panose="020B0604020202020204" pitchFamily="34" charset="0"/>
              </a:rPr>
              <a:t> que les asisten y </a:t>
            </a:r>
            <a:r>
              <a:rPr lang="es-CL" sz="2400" b="1" dirty="0">
                <a:solidFill>
                  <a:srgbClr val="FF0000"/>
                </a:solidFill>
                <a:latin typeface="Arial" panose="020B0604020202020204" pitchFamily="34" charset="0"/>
                <a:cs typeface="Arial" panose="020B0604020202020204" pitchFamily="34" charset="0"/>
              </a:rPr>
              <a:t>obligaciones</a:t>
            </a:r>
            <a:r>
              <a:rPr lang="es-CL" sz="2400" b="1" dirty="0">
                <a:latin typeface="Arial" panose="020B0604020202020204" pitchFamily="34" charset="0"/>
                <a:cs typeface="Arial" panose="020B0604020202020204" pitchFamily="34" charset="0"/>
              </a:rPr>
              <a:t> que le limitan.</a:t>
            </a: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a:p>
            <a:endParaRPr lang="es-CL"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B3A44C2-42EC-61EF-48C6-123C2C05EC5B}"/>
              </a:ext>
            </a:extLst>
          </p:cNvPr>
          <p:cNvPicPr>
            <a:picLocks noChangeAspect="1"/>
          </p:cNvPicPr>
          <p:nvPr/>
        </p:nvPicPr>
        <p:blipFill>
          <a:blip r:embed="rId4"/>
          <a:stretch>
            <a:fillRect/>
          </a:stretch>
        </p:blipFill>
        <p:spPr>
          <a:xfrm>
            <a:off x="11517728" y="3909012"/>
            <a:ext cx="408448" cy="390845"/>
          </a:xfrm>
          <a:prstGeom prst="rect">
            <a:avLst/>
          </a:prstGeom>
        </p:spPr>
      </p:pic>
      <p:pic>
        <p:nvPicPr>
          <p:cNvPr id="3" name="Imagen 2">
            <a:extLst>
              <a:ext uri="{FF2B5EF4-FFF2-40B4-BE49-F238E27FC236}">
                <a16:creationId xmlns:a16="http://schemas.microsoft.com/office/drawing/2014/main" id="{C5D02929-F468-ABEC-D8D5-EA585EF12A0D}"/>
              </a:ext>
            </a:extLst>
          </p:cNvPr>
          <p:cNvPicPr>
            <a:picLocks noChangeAspect="1"/>
          </p:cNvPicPr>
          <p:nvPr/>
        </p:nvPicPr>
        <p:blipFill>
          <a:blip r:embed="rId5"/>
          <a:stretch>
            <a:fillRect/>
          </a:stretch>
        </p:blipFill>
        <p:spPr>
          <a:xfrm>
            <a:off x="444032" y="101888"/>
            <a:ext cx="1373652" cy="947041"/>
          </a:xfrm>
          <a:prstGeom prst="rect">
            <a:avLst/>
          </a:prstGeom>
        </p:spPr>
      </p:pic>
      <p:sp>
        <p:nvSpPr>
          <p:cNvPr id="5" name="Rectángulo 4">
            <a:extLst>
              <a:ext uri="{FF2B5EF4-FFF2-40B4-BE49-F238E27FC236}">
                <a16:creationId xmlns:a16="http://schemas.microsoft.com/office/drawing/2014/main" id="{C745401E-D215-7379-BA47-FB0AB03B8B88}"/>
              </a:ext>
            </a:extLst>
          </p:cNvPr>
          <p:cNvSpPr/>
          <p:nvPr/>
        </p:nvSpPr>
        <p:spPr>
          <a:xfrm>
            <a:off x="1817684" y="101888"/>
            <a:ext cx="3534301" cy="882293"/>
          </a:xfrm>
          <a:prstGeom prst="rect">
            <a:avLst/>
          </a:prstGeom>
          <a:noFill/>
        </p:spPr>
        <p:txBody>
          <a:bodyPr wrap="none" lIns="91440" tIns="45720" rIns="91440" bIns="45720">
            <a:spAutoFit/>
          </a:bodyPr>
          <a:lstStyle/>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3ra. Versión</a:t>
            </a:r>
          </a:p>
          <a:p>
            <a:pPr marL="32246" marR="0" lvl="0" indent="0" algn="l" defTabSz="829178" rtl="0" eaLnBrk="1" fontAlgn="auto" latinLnBrk="0" hangingPunct="1">
              <a:lnSpc>
                <a:spcPct val="100000"/>
              </a:lnSpc>
              <a:spcBef>
                <a:spcPts val="404"/>
              </a:spcBef>
              <a:spcAft>
                <a:spcPts val="0"/>
              </a:spcAft>
              <a:buClrTx/>
              <a:buSzTx/>
              <a:buFontTx/>
              <a:buNone/>
              <a:tabLst/>
              <a:defRPr/>
            </a:pPr>
            <a:r>
              <a:rPr kumimoji="0" lang="es-CL" sz="1200" b="1" i="0" u="none" strike="noStrike" kern="1200" cap="none" spc="95" normalizeH="0" baseline="0" noProof="0" dirty="0">
                <a:ln>
                  <a:noFill/>
                </a:ln>
                <a:effectLst/>
                <a:uLnTx/>
                <a:uFillTx/>
                <a:latin typeface="Trebuchet MS"/>
                <a:ea typeface="+mn-ea"/>
                <a:cs typeface="Trebuchet MS"/>
              </a:rPr>
              <a:t>DIPLOMADO INTERNACIONAL		</a:t>
            </a:r>
            <a:endParaRPr kumimoji="0" lang="es-CL" sz="1200" b="1" i="0" u="none" strike="noStrike" kern="1200" cap="none" spc="0" normalizeH="0" baseline="0" noProof="0" dirty="0">
              <a:ln>
                <a:noFill/>
              </a:ln>
              <a:effectLst/>
              <a:uLnTx/>
              <a:uFillTx/>
              <a:latin typeface="Trebuchet MS"/>
              <a:ea typeface="+mn-ea"/>
              <a:cs typeface="Trebuchet MS"/>
            </a:endParaRP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68" normalizeH="0" baseline="0" noProof="0" dirty="0">
                <a:ln>
                  <a:noFill/>
                </a:ln>
                <a:effectLst/>
                <a:uLnTx/>
                <a:uFillTx/>
                <a:latin typeface="Tahoma"/>
                <a:ea typeface="+mn-ea"/>
                <a:cs typeface="Tahoma"/>
              </a:rPr>
              <a:t>Gerencia </a:t>
            </a:r>
            <a:r>
              <a:rPr kumimoji="0" lang="es-CL" sz="1200" b="1" i="0" u="none" strike="noStrike" kern="1200" cap="none" spc="45" normalizeH="0" baseline="0" noProof="0" dirty="0">
                <a:ln>
                  <a:noFill/>
                </a:ln>
                <a:effectLst/>
                <a:uLnTx/>
                <a:uFillTx/>
                <a:latin typeface="Tahoma"/>
                <a:ea typeface="+mn-ea"/>
                <a:cs typeface="Tahoma"/>
              </a:rPr>
              <a:t>en </a:t>
            </a:r>
            <a:r>
              <a:rPr kumimoji="0" lang="es-CL" sz="1200" b="1" i="0" u="none" strike="noStrike" kern="1200" cap="none" spc="77" normalizeH="0" baseline="0" noProof="0" dirty="0">
                <a:ln>
                  <a:noFill/>
                </a:ln>
                <a:effectLst/>
                <a:uLnTx/>
                <a:uFillTx/>
                <a:latin typeface="Tahoma"/>
                <a:ea typeface="+mn-ea"/>
                <a:cs typeface="Tahoma"/>
              </a:rPr>
              <a:t>marketing </a:t>
            </a:r>
            <a:r>
              <a:rPr kumimoji="0" lang="es-CL" sz="1200" b="1" i="0" u="none" strike="noStrike" kern="1200" cap="none" spc="-549" normalizeH="0" baseline="0" noProof="0" dirty="0">
                <a:ln>
                  <a:noFill/>
                </a:ln>
                <a:effectLst/>
                <a:uLnTx/>
                <a:uFillTx/>
                <a:latin typeface="Tahoma"/>
                <a:ea typeface="+mn-ea"/>
                <a:cs typeface="Tahoma"/>
              </a:rPr>
              <a:t> </a:t>
            </a:r>
            <a:r>
              <a:rPr kumimoji="0" lang="es-CL" sz="1200" b="1" i="0" u="none" strike="noStrike" kern="1200" cap="none" spc="41" normalizeH="0" baseline="0" noProof="0" dirty="0">
                <a:ln>
                  <a:noFill/>
                </a:ln>
                <a:effectLst/>
                <a:uLnTx/>
                <a:uFillTx/>
                <a:latin typeface="Tahoma"/>
                <a:ea typeface="+mn-ea"/>
                <a:cs typeface="Tahoma"/>
              </a:rPr>
              <a:t>electoral </a:t>
            </a:r>
          </a:p>
          <a:p>
            <a:pPr marL="11516" marR="138196" lvl="0" indent="0" algn="just" defTabSz="829178" rtl="0" eaLnBrk="1" fontAlgn="auto" latinLnBrk="0" hangingPunct="1">
              <a:lnSpc>
                <a:spcPct val="100000"/>
              </a:lnSpc>
              <a:spcBef>
                <a:spcPts val="9"/>
              </a:spcBef>
              <a:spcAft>
                <a:spcPts val="0"/>
              </a:spcAft>
              <a:buClrTx/>
              <a:buSzTx/>
              <a:buFontTx/>
              <a:buNone/>
              <a:tabLst/>
              <a:defRPr/>
            </a:pPr>
            <a:r>
              <a:rPr kumimoji="0" lang="es-CL" sz="1200" b="1" i="0" u="none" strike="noStrike" kern="1200" cap="none" spc="41" normalizeH="0" baseline="0" noProof="0" dirty="0">
                <a:ln>
                  <a:noFill/>
                </a:ln>
                <a:effectLst/>
                <a:uLnTx/>
                <a:uFillTx/>
                <a:latin typeface="Tahoma"/>
                <a:ea typeface="+mn-ea"/>
                <a:cs typeface="Tahoma"/>
              </a:rPr>
              <a:t>directo digital relacional</a:t>
            </a:r>
            <a:endParaRPr kumimoji="0" lang="es-CL" sz="1200" b="1" i="0" u="none" strike="noStrike" kern="1200" cap="none" spc="59" normalizeH="0" baseline="0" noProof="0" dirty="0">
              <a:ln>
                <a:noFill/>
              </a:ln>
              <a:effectLst/>
              <a:uLnTx/>
              <a:uFillTx/>
              <a:latin typeface="Tahoma"/>
              <a:ea typeface="+mn-ea"/>
              <a:cs typeface="Tahoma"/>
            </a:endParaRPr>
          </a:p>
        </p:txBody>
      </p:sp>
    </p:spTree>
    <p:extLst>
      <p:ext uri="{BB962C8B-B14F-4D97-AF65-F5344CB8AC3E}">
        <p14:creationId xmlns:p14="http://schemas.microsoft.com/office/powerpoint/2010/main" val="1883457797"/>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1200</TotalTime>
  <Words>3012</Words>
  <Application>Microsoft Office PowerPoint</Application>
  <PresentationFormat>Panorámica</PresentationFormat>
  <Paragraphs>336</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Tahoma</vt:lpstr>
      <vt:lpstr>Trebuchet MS</vt:lpstr>
      <vt:lpstr>Wingdings</vt:lpstr>
      <vt:lpstr>Retrospección</vt:lpstr>
      <vt:lpstr>PRAXIS CENTRO DE ESTUDIOS SOCIALES Y JURIDICOS.   Diplomado en marketing electoral directo, digital y relacional.  Modulo 03. Ética, Transparencia y Probidad Pública.  </vt:lpstr>
      <vt:lpstr>              Objetivos del Módulo.  1) Reconocer los principios rectores en materia electoral en Latinoamérica y Chile.  2) Describir los procedimientos electorales sensibles a seguir evitando faltas y delitos señalados en la Ley. 3) Internalizar las recomendaciones éticas en campaña electoral. </vt:lpstr>
      <vt:lpstr> ÉTICA Etimológicamente tiene su origen en el vocablo del griego ethikos que significa “carácter”. “...a diferencia de otros seres, vivos o inanimados, los hombres podemos inventar y elegir en parte nuestra forma de vida. Podemos optar por lo que nos parece bueno, es decir, conveniente para nosotros, frente a lo que nos parece malo e inconveniente. Y como podemos inventar y elegir, podemos equivocarnos, que es algo que a los castores, las abejas y las termitas no suele pasarles. De modo que parece prudente fijarnos bien en lo que hacemos y procurar adquirir un cierto saber vivir que nos permita acertar. A ese saber vivir, o arte de vivir si prefieres, es a lo que llaman ética.”                                                                                                                                                            (F. Savater)</vt:lpstr>
      <vt:lpstr>    Ordenes / Costumbres  / Caprichos.          Ley / Reglas informales / Ideologías.           (En el contexto de una campaña electoral).    Realidad  / Pensamiento.  “… Una vinculación que perfectamente puede reconocerse en la harto conocida relación  negativa que se da entre la indiferencia hacia la realidad, la incapacidad para pensar, y la ausencia de responsabilidad por uno mismo y por el mundo, que hoy muestran muchas personas y que tantos dolores de cabeza da a la humanidad.”  </vt:lpstr>
      <vt:lpstr>       </vt:lpstr>
      <vt:lpstr> PROBIDAD.  Es un principio consagrado constitucionalmente, relacionado con la honradez, integridad personal y diligencia; relacionado generalmente con el trabajo.   “…el ejercicio de las funciones públicas obligan a sus titulares a dar estricto cumplimiento al principio de probidad en todas sus actuaciones.”(Articulo 8 CPR).  “El principio de la probidad administrativa consiste en observar una conducta funcionaria intachable y un desempeño honesto y leal de la función o cargo, con preeminencia del interés general sobre el particular” (Artículo 52 LOCBAE).          </vt:lpstr>
      <vt:lpstr>PRINCIPOS RECTORES EN MATERIA ELECTORAL.  (C. Rosales).   ¿Cuál es su naturaleza? ¿Cuáles características presentan?  ¿ Qué función cumplen?    El conflicto electoral y la necesidad de un organismo dirimente.   Sistemas de justicia electoral.   Caso Hispanoamericano constituidos por organismos de naturaleza jurisdiccional y/o administrativa).  </vt:lpstr>
      <vt:lpstr>a) Principio de Autonomía.   Descentralización administrativa y política.  Política          sin quedar sometido decisiones externas.  Administrativa          medios y suficientes para su función.   a) Presenta patrimonio;  b) Administra recursos; c) Elabora su normativa de funcionamiento;  d) Gestiona personal; e) Dicta sentencias inapelables; y, f) No está sujeto a ningún otra Autoridad del Estado. </vt:lpstr>
      <vt:lpstr>   </vt:lpstr>
      <vt:lpstr>             </vt:lpstr>
      <vt:lpstr>d) Principio de Imparcialidad.  “la ausencia de todo aquello que puede estorbar el juicio objetivo y, en sentido estricto, sería la ausencia de las pasiones que pueden dificultar una consideración equitativa de las partes”           Materia electoral          Autoridades  actúan en beneficio de la sociedad por sobre su interés personal o preferencia política.  </vt:lpstr>
      <vt:lpstr>Presentación de PowerPoint</vt:lpstr>
      <vt:lpstr>f) Principio de Legalidad.  Sometimiento a la Ley (Autoridades y ciudadanos).  Es un elemento propio del Estado de Derecho.  Limites, prerrogativas y exigencias (El Estado no tiene derechos).  “toda autoridad electoral y cualquier participante en las elecciones debe ceñir su actuación a lo dispuesto por las leyes vigentes”  Estado Constitucional Vs Estado Legal. (Rango de normas electorales). </vt:lpstr>
      <vt:lpstr>g) Principio de Objetividad.  “la autoridad electoral debe basar su actuación en hechos debidamente demostrados y tangiblemente admitidos, sin que quepa la posibilidad de que sus miembros actúen con base en impulsos o apreciaciones subjetivas, exige por tanto la necesidad de elementos de constatación para cualquier observador externo”  (Criterios de Sana Critica en la valoración de hechos y pruebas)  “…quehacer institucional…”  </vt:lpstr>
      <vt:lpstr>g) Principio de Publicidad.  ¿Qué se está haciendo?  “El carácter público de los actos del Estado viene determinado por la función que desempeñan dichos actos…”  1.- Funciones propias de la Autoridad; 2.- Satisfacciones de Intereses colectivos (y particulares también).   “…desde el punto de vista electoral, la podemos definir como el principio que permite a la población conocer todos los actos de los participantes en una competencia electoral… …genera mecanismos que la refuerzan: por lo pronto, cada contendiente esta interesado en conocer cómo se financia su rival y atacar las irregularidades que éste cometa…” </vt:lpstr>
      <vt:lpstr>Transparencia.  ¿Cómo se está haciendo?  “El objetivo de la transparencia electoral es permitir que las operaciones financieras de los partidos políticos y candidatos sean públicas, y poder calificar la manera cómo se hicieron de recursos los competidores políticos…”  Trasparencia activa, pasiva, focalizada..  Ley N°20285 Sobre el acceso a la Información Publica.   “…El principio de transparencia de la función pública consiste en respetar y cautelar la publicidad de los actos, resoluciones, procedimientos y documentos de la Administración, así como la de sus fundamentos, y en facilitar el acceso de cualquier persona a esa información, a través de los medios y procedimientos que al efecto establezca la ley.” (Artículo 4). </vt:lpstr>
      <vt:lpstr>    </vt:lpstr>
      <vt:lpstr>    </vt:lpstr>
      <vt:lpstr>    </vt:lpstr>
      <vt:lpstr>    </vt:lpstr>
      <vt:lpstr>    </vt:lpstr>
      <vt:lpstr>    </vt:lpstr>
      <vt:lpstr>    </vt:lpstr>
      <vt:lpstr>    </vt:lpstr>
      <vt:lpstr>¡MUCHAS GRCIAS!  Por la paciencia…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PRAXIS CENTRO DE ESTUDIOS SOCIALES Y JURIDICOS.   Diplomado en marketing electoral directo, digital y relacional.  Modulo 03. Normativa legal electoral.  (Caso Venezuela).</dc:title>
  <dc:creator>Carlos Rafael Gabriel Faria Vilchez</dc:creator>
  <cp:lastModifiedBy>Francisco Manuel Rodriguez Sauré</cp:lastModifiedBy>
  <cp:revision>61</cp:revision>
  <dcterms:created xsi:type="dcterms:W3CDTF">2022-04-30T01:30:15Z</dcterms:created>
  <dcterms:modified xsi:type="dcterms:W3CDTF">2022-11-28T19:55:43Z</dcterms:modified>
</cp:coreProperties>
</file>