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7" r:id="rId3"/>
    <p:sldId id="297" r:id="rId4"/>
    <p:sldId id="300" r:id="rId5"/>
    <p:sldId id="298" r:id="rId6"/>
    <p:sldId id="301" r:id="rId7"/>
    <p:sldId id="305" r:id="rId8"/>
    <p:sldId id="306" r:id="rId9"/>
    <p:sldId id="302" r:id="rId10"/>
    <p:sldId id="307" r:id="rId11"/>
    <p:sldId id="308" r:id="rId12"/>
    <p:sldId id="309" r:id="rId13"/>
    <p:sldId id="310" r:id="rId14"/>
    <p:sldId id="311" r:id="rId15"/>
    <p:sldId id="312" r:id="rId16"/>
    <p:sldId id="313" r:id="rId17"/>
    <p:sldId id="314" r:id="rId18"/>
    <p:sldId id="315" r:id="rId19"/>
    <p:sldId id="303" r:id="rId20"/>
    <p:sldId id="304" r:id="rId21"/>
    <p:sldId id="262" r:id="rId22"/>
    <p:sldId id="263"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28FBA-D7E9-4E89-809D-F1CFEF2940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BA7AD7D-08F1-4C5F-91B0-CF4B512FC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16F47C9A-8DF0-4AF3-9C39-8C97986CF544}"/>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5" name="Marcador de pie de página 4">
            <a:extLst>
              <a:ext uri="{FF2B5EF4-FFF2-40B4-BE49-F238E27FC236}">
                <a16:creationId xmlns:a16="http://schemas.microsoft.com/office/drawing/2014/main" id="{EC7E8010-ECFC-4706-B996-95EA96F6F7E7}"/>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8061E2DD-600E-4EB2-ADD7-E39AC09792F2}"/>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123032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E65E4-B9A7-4032-AA4C-9DE7114333D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75C2F7A-4038-4351-AF24-865BF615482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7024EA0-D5FE-4AF0-8096-C4367216912B}"/>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5" name="Marcador de pie de página 4">
            <a:extLst>
              <a:ext uri="{FF2B5EF4-FFF2-40B4-BE49-F238E27FC236}">
                <a16:creationId xmlns:a16="http://schemas.microsoft.com/office/drawing/2014/main" id="{F8801890-B0CE-41B5-B508-27893B791FF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FCA8854E-9FFB-42CB-8295-CAD298673A31}"/>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151272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6C02B1-7A84-41D9-A87C-D53DB15C5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C61BD2D-B7F2-492E-A61B-6F7BABE433F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A00BE55-806E-47A6-B689-321095112523}"/>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5" name="Marcador de pie de página 4">
            <a:extLst>
              <a:ext uri="{FF2B5EF4-FFF2-40B4-BE49-F238E27FC236}">
                <a16:creationId xmlns:a16="http://schemas.microsoft.com/office/drawing/2014/main" id="{0FCA3906-308E-4301-BBCC-6DED11847DCB}"/>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6A90BDA-95A8-4E44-BF1B-4946DDC969EC}"/>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26053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15011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19655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407313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139237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4135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417279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399716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132434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DA96E-D7B9-40F4-9D97-19EAD96DF06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CEA5852-E888-4D5D-B257-5D1832EF717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86575F9-4020-4E68-BD0E-976EF7C61ABC}"/>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5" name="Marcador de pie de página 4">
            <a:extLst>
              <a:ext uri="{FF2B5EF4-FFF2-40B4-BE49-F238E27FC236}">
                <a16:creationId xmlns:a16="http://schemas.microsoft.com/office/drawing/2014/main" id="{65359B93-39FA-4BAC-93D2-53FB5922F40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8B4DBEBA-48EA-4FA0-AB09-45AB6D2841B2}"/>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334870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3703871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102523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11/28/2022</a:t>
            </a:fld>
            <a:endParaRPr lang="en-US" dirty="0"/>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‹Nº›</a:t>
            </a:fld>
            <a:endParaRPr lang="en-US" dirty="0"/>
          </a:p>
        </p:txBody>
      </p:sp>
    </p:spTree>
    <p:extLst>
      <p:ext uri="{BB962C8B-B14F-4D97-AF65-F5344CB8AC3E}">
        <p14:creationId xmlns:p14="http://schemas.microsoft.com/office/powerpoint/2010/main" val="416683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B72C3-7032-4027-8ACE-22CDDA6B8C6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7713F53-6018-410C-B7EA-B674003E66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3121884-BB95-49F2-833E-2249ED8D5FE1}"/>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5" name="Marcador de pie de página 4">
            <a:extLst>
              <a:ext uri="{FF2B5EF4-FFF2-40B4-BE49-F238E27FC236}">
                <a16:creationId xmlns:a16="http://schemas.microsoft.com/office/drawing/2014/main" id="{2A0E281D-23DA-479C-8AAC-D49E639E2EFB}"/>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1B2B042-2602-4946-B6CF-4AD401A93A35}"/>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36291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7F49B-160D-4D5F-A3DF-C9BC02520FC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CFBB9D2-34A5-4B4D-80AF-17D023043524}"/>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FEA96DF-06D7-4078-824F-BC999795225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41AD384-0FC0-4D72-B32D-727684CA6983}"/>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6" name="Marcador de pie de página 5">
            <a:extLst>
              <a:ext uri="{FF2B5EF4-FFF2-40B4-BE49-F238E27FC236}">
                <a16:creationId xmlns:a16="http://schemas.microsoft.com/office/drawing/2014/main" id="{CEE609ED-9F6B-4DED-921F-AD326CC34F85}"/>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F68C8C26-8273-4886-92E2-FB2045F4CBBB}"/>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172784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0EFC0-DB8E-4618-AC1E-55A498B4981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BC72D4A-7568-44F7-B852-783BD48A5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6CDEEEE-A764-4151-9DD2-9DE8D22B189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E2E4BB6-B06A-492D-93A6-D9FCD804B4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8FEFE3C6-1067-4959-9198-3B4459DA4FD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523BC9E-061F-4039-A945-EA099888A3BE}"/>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8" name="Marcador de pie de página 7">
            <a:extLst>
              <a:ext uri="{FF2B5EF4-FFF2-40B4-BE49-F238E27FC236}">
                <a16:creationId xmlns:a16="http://schemas.microsoft.com/office/drawing/2014/main" id="{CF9DA81E-01A7-4015-A8D7-237C197A8BA0}"/>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F0A717B6-4119-4EE3-B29A-6B9456D570B4}"/>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51159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98C2B-0DC7-4C44-8D7C-AE4E0F3A11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F53017EA-5A9A-4118-9C2A-58A94D9B2707}"/>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4" name="Marcador de pie de página 3">
            <a:extLst>
              <a:ext uri="{FF2B5EF4-FFF2-40B4-BE49-F238E27FC236}">
                <a16:creationId xmlns:a16="http://schemas.microsoft.com/office/drawing/2014/main" id="{113130B5-0C32-4B38-BD4E-93BC01D77ED2}"/>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9CCFAA78-DE48-404F-89C9-D75EAED3CFCB}"/>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98860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DFA605-8190-4682-A70A-CE4069B0B1DC}"/>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3" name="Marcador de pie de página 2">
            <a:extLst>
              <a:ext uri="{FF2B5EF4-FFF2-40B4-BE49-F238E27FC236}">
                <a16:creationId xmlns:a16="http://schemas.microsoft.com/office/drawing/2014/main" id="{BB5A0B23-100B-4B0A-828B-E3CEFA9DB395}"/>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4F1E7E83-3572-4513-B815-544CA7211A07}"/>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385021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2250E-2A5D-4639-8C55-E54DA34FD8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83D82AC-969B-49D8-805E-DC824A39A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CF562C3-CC08-4779-9613-CF19A6161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0792938-F5F0-408E-9C1B-1B21BD01C835}"/>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6" name="Marcador de pie de página 5">
            <a:extLst>
              <a:ext uri="{FF2B5EF4-FFF2-40B4-BE49-F238E27FC236}">
                <a16:creationId xmlns:a16="http://schemas.microsoft.com/office/drawing/2014/main" id="{8E3443E3-0A12-4535-9DF9-ACDAAEBD4ABA}"/>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2EC3D5B8-A985-4F78-B2B3-08FF7B81C3B6}"/>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395600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B5314-14E4-4DB5-8522-C3B3DFE827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E41139A8-6C4E-49E8-864C-68CEF353C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02810A15-4A75-4738-BB4E-8FD6B9BAF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21D3484-C58B-42A8-A927-9313092D02F9}"/>
              </a:ext>
            </a:extLst>
          </p:cNvPr>
          <p:cNvSpPr>
            <a:spLocks noGrp="1"/>
          </p:cNvSpPr>
          <p:nvPr>
            <p:ph type="dt" sz="half" idx="10"/>
          </p:nvPr>
        </p:nvSpPr>
        <p:spPr/>
        <p:txBody>
          <a:bodyPr/>
          <a:lstStyle/>
          <a:p>
            <a:fld id="{748BC6E1-0D06-4324-94B5-FB88329A1174}" type="datetimeFigureOut">
              <a:rPr lang="es-CL" smtClean="0"/>
              <a:t>28-11-2022</a:t>
            </a:fld>
            <a:endParaRPr lang="es-CL" dirty="0"/>
          </a:p>
        </p:txBody>
      </p:sp>
      <p:sp>
        <p:nvSpPr>
          <p:cNvPr id="6" name="Marcador de pie de página 5">
            <a:extLst>
              <a:ext uri="{FF2B5EF4-FFF2-40B4-BE49-F238E27FC236}">
                <a16:creationId xmlns:a16="http://schemas.microsoft.com/office/drawing/2014/main" id="{79E0B266-54C4-4927-B450-47C99F058490}"/>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A1D0ED42-D6EF-41B7-AD53-FD22C31AACCE}"/>
              </a:ext>
            </a:extLst>
          </p:cNvPr>
          <p:cNvSpPr>
            <a:spLocks noGrp="1"/>
          </p:cNvSpPr>
          <p:nvPr>
            <p:ph type="sldNum" sz="quarter" idx="12"/>
          </p:nvPr>
        </p:nvSpPr>
        <p:spPr/>
        <p:txBody>
          <a:bodyPr/>
          <a:lstStyle/>
          <a:p>
            <a:fld id="{94677386-48E8-4946-9603-00687525401A}" type="slidenum">
              <a:rPr lang="es-CL" smtClean="0"/>
              <a:t>‹Nº›</a:t>
            </a:fld>
            <a:endParaRPr lang="es-CL" dirty="0"/>
          </a:p>
        </p:txBody>
      </p:sp>
    </p:spTree>
    <p:extLst>
      <p:ext uri="{BB962C8B-B14F-4D97-AF65-F5344CB8AC3E}">
        <p14:creationId xmlns:p14="http://schemas.microsoft.com/office/powerpoint/2010/main" val="286706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987EB9-FCAC-4151-ACC5-0BC2821B5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C8BA489-B6C6-46CD-A300-B399DABE6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9A85747-4E32-4B7A-B32D-82A3BCD2A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BC6E1-0D06-4324-94B5-FB88329A1174}" type="datetimeFigureOut">
              <a:rPr lang="es-CL" smtClean="0"/>
              <a:t>28-11-2022</a:t>
            </a:fld>
            <a:endParaRPr lang="es-CL" dirty="0"/>
          </a:p>
        </p:txBody>
      </p:sp>
      <p:sp>
        <p:nvSpPr>
          <p:cNvPr id="5" name="Marcador de pie de página 4">
            <a:extLst>
              <a:ext uri="{FF2B5EF4-FFF2-40B4-BE49-F238E27FC236}">
                <a16:creationId xmlns:a16="http://schemas.microsoft.com/office/drawing/2014/main" id="{93945035-9F1D-4047-862D-1F868EB4C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3CBC1CB9-FB4B-405D-98A6-AA0DBBCE5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7386-48E8-4946-9603-00687525401A}" type="slidenum">
              <a:rPr lang="es-CL" smtClean="0"/>
              <a:t>‹Nº›</a:t>
            </a:fld>
            <a:endParaRPr lang="es-CL" dirty="0"/>
          </a:p>
        </p:txBody>
      </p:sp>
    </p:spTree>
    <p:extLst>
      <p:ext uri="{BB962C8B-B14F-4D97-AF65-F5344CB8AC3E}">
        <p14:creationId xmlns:p14="http://schemas.microsoft.com/office/powerpoint/2010/main" val="384611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11/28/2022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‹Nº›</a:t>
            </a:fld>
            <a:endParaRPr lang="en-US" sz="1000" dirty="0"/>
          </a:p>
        </p:txBody>
      </p:sp>
    </p:spTree>
    <p:extLst>
      <p:ext uri="{BB962C8B-B14F-4D97-AF65-F5344CB8AC3E}">
        <p14:creationId xmlns:p14="http://schemas.microsoft.com/office/powerpoint/2010/main" val="2123333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2" name="CuadroTexto 1">
            <a:extLst>
              <a:ext uri="{FF2B5EF4-FFF2-40B4-BE49-F238E27FC236}">
                <a16:creationId xmlns:a16="http://schemas.microsoft.com/office/drawing/2014/main" id="{DF3F3116-B54C-6BB7-D14D-08A748385B51}"/>
              </a:ext>
            </a:extLst>
          </p:cNvPr>
          <p:cNvSpPr txBox="1"/>
          <p:nvPr/>
        </p:nvSpPr>
        <p:spPr>
          <a:xfrm>
            <a:off x="6169672" y="4707780"/>
            <a:ext cx="5554639" cy="1107996"/>
          </a:xfrm>
          <a:prstGeom prst="rect">
            <a:avLst/>
          </a:prstGeom>
          <a:noFill/>
        </p:spPr>
        <p:txBody>
          <a:bodyPr wrap="square" rtlCol="0">
            <a:spAutoFit/>
          </a:bodyPr>
          <a:lstStyle/>
          <a:p>
            <a:r>
              <a:rPr lang="es-CL" sz="6600" dirty="0">
                <a:solidFill>
                  <a:srgbClr val="FFC000"/>
                </a:solidFill>
                <a:latin typeface="Calibri"/>
              </a:rPr>
              <a:t>¿Qué es ?</a:t>
            </a:r>
          </a:p>
        </p:txBody>
      </p:sp>
      <p:sp>
        <p:nvSpPr>
          <p:cNvPr id="3" name="CuadroTexto 2">
            <a:extLst>
              <a:ext uri="{FF2B5EF4-FFF2-40B4-BE49-F238E27FC236}">
                <a16:creationId xmlns:a16="http://schemas.microsoft.com/office/drawing/2014/main" id="{2A38DB09-055F-5708-6BB8-B2A4827CB78B}"/>
              </a:ext>
            </a:extLst>
          </p:cNvPr>
          <p:cNvSpPr txBox="1"/>
          <p:nvPr/>
        </p:nvSpPr>
        <p:spPr>
          <a:xfrm>
            <a:off x="2168075" y="2544890"/>
            <a:ext cx="9006755" cy="1938992"/>
          </a:xfrm>
          <a:prstGeom prst="rect">
            <a:avLst/>
          </a:prstGeom>
          <a:noFill/>
        </p:spPr>
        <p:txBody>
          <a:bodyPr wrap="square" rtlCol="0">
            <a:spAutoFit/>
          </a:bodyPr>
          <a:lstStyle/>
          <a:p>
            <a:r>
              <a:rPr lang="es-CL" sz="3600" dirty="0">
                <a:solidFill>
                  <a:srgbClr val="FFC000"/>
                </a:solidFill>
                <a:latin typeface="Calibri"/>
              </a:rPr>
              <a:t>Módulo 4a</a:t>
            </a:r>
          </a:p>
          <a:p>
            <a:r>
              <a:rPr lang="es-CL" sz="6600" dirty="0">
                <a:solidFill>
                  <a:prstClr val="white"/>
                </a:solidFill>
                <a:latin typeface="Calibri"/>
              </a:rPr>
              <a:t>Presupuesto electoral</a:t>
            </a:r>
          </a:p>
          <a:p>
            <a:endParaRPr lang="es-CL" dirty="0">
              <a:solidFill>
                <a:prstClr val="black"/>
              </a:solidFill>
              <a:latin typeface="Calibri"/>
            </a:endParaRPr>
          </a:p>
        </p:txBody>
      </p:sp>
      <p:grpSp>
        <p:nvGrpSpPr>
          <p:cNvPr id="4" name="Grupo 3">
            <a:extLst>
              <a:ext uri="{FF2B5EF4-FFF2-40B4-BE49-F238E27FC236}">
                <a16:creationId xmlns:a16="http://schemas.microsoft.com/office/drawing/2014/main" id="{DB9695AC-CDDC-2E60-C888-F540B3301092}"/>
              </a:ext>
            </a:extLst>
          </p:cNvPr>
          <p:cNvGrpSpPr/>
          <p:nvPr/>
        </p:nvGrpSpPr>
        <p:grpSpPr>
          <a:xfrm>
            <a:off x="627985" y="313594"/>
            <a:ext cx="6673567" cy="1733570"/>
            <a:chOff x="-85361" y="327242"/>
            <a:chExt cx="11784093" cy="2345030"/>
          </a:xfrm>
        </p:grpSpPr>
        <p:pic>
          <p:nvPicPr>
            <p:cNvPr id="7" name="Imagen 6">
              <a:extLst>
                <a:ext uri="{FF2B5EF4-FFF2-40B4-BE49-F238E27FC236}">
                  <a16:creationId xmlns:a16="http://schemas.microsoft.com/office/drawing/2014/main" id="{E418C76A-E041-9774-8002-A4D8A6A73E86}"/>
                </a:ext>
              </a:extLst>
            </p:cNvPr>
            <p:cNvPicPr>
              <a:picLocks noChangeAspect="1"/>
            </p:cNvPicPr>
            <p:nvPr/>
          </p:nvPicPr>
          <p:blipFill>
            <a:blip r:embed="rId2"/>
            <a:stretch>
              <a:fillRect/>
            </a:stretch>
          </p:blipFill>
          <p:spPr>
            <a:xfrm>
              <a:off x="-85361" y="339949"/>
              <a:ext cx="3388120" cy="2332323"/>
            </a:xfrm>
            <a:prstGeom prst="rect">
              <a:avLst/>
            </a:prstGeom>
          </p:spPr>
        </p:pic>
        <p:sp>
          <p:nvSpPr>
            <p:cNvPr id="8" name="Rectángulo 7">
              <a:extLst>
                <a:ext uri="{FF2B5EF4-FFF2-40B4-BE49-F238E27FC236}">
                  <a16:creationId xmlns:a16="http://schemas.microsoft.com/office/drawing/2014/main" id="{6EABD096-B6E4-7301-21B7-59D94161C9A5}"/>
                </a:ext>
              </a:extLst>
            </p:cNvPr>
            <p:cNvSpPr/>
            <p:nvPr/>
          </p:nvSpPr>
          <p:spPr>
            <a:xfrm>
              <a:off x="3333294" y="889615"/>
              <a:ext cx="8365437" cy="1693095"/>
            </a:xfrm>
            <a:prstGeom prst="rect">
              <a:avLst/>
            </a:prstGeom>
            <a:noFill/>
          </p:spPr>
          <p:txBody>
            <a:bodyPr wrap="square" lIns="91440" tIns="45720" rIns="91440" bIns="45720">
              <a:spAutoFit/>
            </a:bodyPr>
            <a:lstStyle/>
            <a:p>
              <a:pPr marL="32246" defTabSz="829178">
                <a:spcBef>
                  <a:spcPts val="404"/>
                </a:spcBef>
                <a:defRPr/>
              </a:pPr>
              <a:r>
                <a:rPr lang="es-CL" b="1" spc="95" dirty="0">
                  <a:solidFill>
                    <a:prstClr val="white"/>
                  </a:solidFill>
                  <a:latin typeface="Trebuchet MS"/>
                  <a:cs typeface="Trebuchet MS"/>
                </a:rPr>
                <a:t>3ra. Versión</a:t>
              </a:r>
            </a:p>
            <a:p>
              <a:pPr marL="32246" defTabSz="829178">
                <a:spcBef>
                  <a:spcPts val="404"/>
                </a:spcBef>
                <a:defRPr/>
              </a:pPr>
              <a:r>
                <a:rPr lang="es-CL" b="1" spc="95" dirty="0">
                  <a:solidFill>
                    <a:prstClr val="white"/>
                  </a:solidFill>
                  <a:latin typeface="Trebuchet MS"/>
                  <a:cs typeface="Trebuchet MS"/>
                </a:rPr>
                <a:t>DIPLOMADO Internacional	</a:t>
              </a:r>
              <a:endParaRPr lang="es-CL" b="1" dirty="0">
                <a:solidFill>
                  <a:prstClr val="white"/>
                </a:solidFill>
                <a:latin typeface="Trebuchet MS"/>
                <a:cs typeface="Trebuchet MS"/>
              </a:endParaRPr>
            </a:p>
            <a:p>
              <a:pPr marL="11516" marR="138196" algn="just" defTabSz="829178">
                <a:spcBef>
                  <a:spcPts val="9"/>
                </a:spcBef>
                <a:defRPr/>
              </a:pPr>
              <a:r>
                <a:rPr lang="es-CL" b="1" spc="68" dirty="0">
                  <a:solidFill>
                    <a:prstClr val="white"/>
                  </a:solidFill>
                  <a:latin typeface="Tahoma"/>
                  <a:cs typeface="Tahoma"/>
                </a:rPr>
                <a:t>Gerencia </a:t>
              </a:r>
              <a:r>
                <a:rPr lang="es-CL" b="1" spc="45" dirty="0">
                  <a:solidFill>
                    <a:prstClr val="white"/>
                  </a:solidFill>
                  <a:latin typeface="Tahoma"/>
                  <a:cs typeface="Tahoma"/>
                </a:rPr>
                <a:t>en </a:t>
              </a:r>
              <a:r>
                <a:rPr lang="es-CL" b="1" spc="77" dirty="0">
                  <a:solidFill>
                    <a:prstClr val="white"/>
                  </a:solidFill>
                  <a:latin typeface="Tahoma"/>
                  <a:cs typeface="Tahoma"/>
                </a:rPr>
                <a:t>marketing </a:t>
              </a:r>
              <a:r>
                <a:rPr lang="es-CL" b="1" spc="-549" dirty="0">
                  <a:solidFill>
                    <a:prstClr val="white"/>
                  </a:solidFill>
                  <a:latin typeface="Tahoma"/>
                  <a:cs typeface="Tahoma"/>
                </a:rPr>
                <a:t> </a:t>
              </a:r>
              <a:r>
                <a:rPr lang="es-CL" b="1" spc="41" dirty="0">
                  <a:solidFill>
                    <a:prstClr val="white"/>
                  </a:solidFill>
                  <a:latin typeface="Tahoma"/>
                  <a:cs typeface="Tahoma"/>
                </a:rPr>
                <a:t>electoral </a:t>
              </a:r>
            </a:p>
            <a:p>
              <a:pPr marL="11516" marR="138196" algn="just" defTabSz="829178">
                <a:spcBef>
                  <a:spcPts val="9"/>
                </a:spcBef>
                <a:defRPr/>
              </a:pPr>
              <a:r>
                <a:rPr lang="es-CL" b="1" spc="41" dirty="0">
                  <a:solidFill>
                    <a:prstClr val="white"/>
                  </a:solidFill>
                  <a:latin typeface="Tahoma"/>
                  <a:cs typeface="Tahoma"/>
                </a:rPr>
                <a:t>directo digital relacional</a:t>
              </a:r>
              <a:endParaRPr lang="es-CL" b="1" spc="59" dirty="0">
                <a:solidFill>
                  <a:prstClr val="white"/>
                </a:solidFill>
                <a:latin typeface="Tahoma"/>
                <a:cs typeface="Tahoma"/>
              </a:endParaRPr>
            </a:p>
          </p:txBody>
        </p:sp>
        <p:grpSp>
          <p:nvGrpSpPr>
            <p:cNvPr id="9" name="Grupo 8">
              <a:extLst>
                <a:ext uri="{FF2B5EF4-FFF2-40B4-BE49-F238E27FC236}">
                  <a16:creationId xmlns:a16="http://schemas.microsoft.com/office/drawing/2014/main" id="{8971632C-761C-62F8-5D3C-2CEFE51ED8CE}"/>
                </a:ext>
              </a:extLst>
            </p:cNvPr>
            <p:cNvGrpSpPr/>
            <p:nvPr/>
          </p:nvGrpSpPr>
          <p:grpSpPr>
            <a:xfrm>
              <a:off x="5049672" y="327242"/>
              <a:ext cx="6649060" cy="562373"/>
              <a:chOff x="4798640" y="334197"/>
              <a:chExt cx="6985597" cy="662713"/>
            </a:xfrm>
          </p:grpSpPr>
          <p:grpSp>
            <p:nvGrpSpPr>
              <p:cNvPr id="10" name="Grupo 9">
                <a:extLst>
                  <a:ext uri="{FF2B5EF4-FFF2-40B4-BE49-F238E27FC236}">
                    <a16:creationId xmlns:a16="http://schemas.microsoft.com/office/drawing/2014/main" id="{680F8355-AFF3-1EE4-4265-73F4487AA9C1}"/>
                  </a:ext>
                </a:extLst>
              </p:cNvPr>
              <p:cNvGrpSpPr/>
              <p:nvPr/>
            </p:nvGrpSpPr>
            <p:grpSpPr>
              <a:xfrm>
                <a:off x="5950424" y="339949"/>
                <a:ext cx="5833813" cy="656961"/>
                <a:chOff x="4182971" y="3014387"/>
                <a:chExt cx="4329938" cy="414613"/>
              </a:xfrm>
            </p:grpSpPr>
            <p:pic>
              <p:nvPicPr>
                <p:cNvPr id="19" name="Imagen 18">
                  <a:extLst>
                    <a:ext uri="{FF2B5EF4-FFF2-40B4-BE49-F238E27FC236}">
                      <a16:creationId xmlns:a16="http://schemas.microsoft.com/office/drawing/2014/main" id="{355C5EC4-E091-CABC-3F89-98B96F74169C}"/>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0" name="Imagen 19">
                  <a:extLst>
                    <a:ext uri="{FF2B5EF4-FFF2-40B4-BE49-F238E27FC236}">
                      <a16:creationId xmlns:a16="http://schemas.microsoft.com/office/drawing/2014/main" id="{FBD25718-9837-0307-8533-23F6EDD0389A}"/>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21" name="Imagen 20">
                  <a:extLst>
                    <a:ext uri="{FF2B5EF4-FFF2-40B4-BE49-F238E27FC236}">
                      <a16:creationId xmlns:a16="http://schemas.microsoft.com/office/drawing/2014/main" id="{BDD44349-3275-7223-83E7-3F17471D16B6}"/>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22" name="Imagen 21">
                  <a:extLst>
                    <a:ext uri="{FF2B5EF4-FFF2-40B4-BE49-F238E27FC236}">
                      <a16:creationId xmlns:a16="http://schemas.microsoft.com/office/drawing/2014/main" id="{193833AF-A1FE-CB50-C308-D52999347079}"/>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23" name="Imagen 22">
                  <a:extLst>
                    <a:ext uri="{FF2B5EF4-FFF2-40B4-BE49-F238E27FC236}">
                      <a16:creationId xmlns:a16="http://schemas.microsoft.com/office/drawing/2014/main" id="{EA4C93B1-9FEE-9B71-7EDA-C8CE45AB07BC}"/>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14" name="Imagen 13">
                <a:extLst>
                  <a:ext uri="{FF2B5EF4-FFF2-40B4-BE49-F238E27FC236}">
                    <a16:creationId xmlns:a16="http://schemas.microsoft.com/office/drawing/2014/main" id="{E0CBC945-815F-2760-DF7E-ABF4C5E1AC1A}"/>
                  </a:ext>
                </a:extLst>
              </p:cNvPr>
              <p:cNvPicPr>
                <a:picLocks noChangeAspect="1"/>
              </p:cNvPicPr>
              <p:nvPr/>
            </p:nvPicPr>
            <p:blipFill>
              <a:blip r:embed="rId8"/>
              <a:stretch>
                <a:fillRect/>
              </a:stretch>
            </p:blipFill>
            <p:spPr>
              <a:xfrm>
                <a:off x="4798640" y="334197"/>
                <a:ext cx="1148572" cy="659656"/>
              </a:xfrm>
              <a:prstGeom prst="rect">
                <a:avLst/>
              </a:prstGeom>
            </p:spPr>
          </p:pic>
        </p:grpSp>
      </p:grpSp>
    </p:spTree>
    <p:extLst>
      <p:ext uri="{BB962C8B-B14F-4D97-AF65-F5344CB8AC3E}">
        <p14:creationId xmlns:p14="http://schemas.microsoft.com/office/powerpoint/2010/main" val="314824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629248" y="630149"/>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36222" y="280332"/>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8071497" y="-89786"/>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2" name="CuadroTexto 1">
            <a:extLst>
              <a:ext uri="{FF2B5EF4-FFF2-40B4-BE49-F238E27FC236}">
                <a16:creationId xmlns:a16="http://schemas.microsoft.com/office/drawing/2014/main" id="{F0E83D42-AFB1-E81A-6445-5D06ACA01830}"/>
              </a:ext>
            </a:extLst>
          </p:cNvPr>
          <p:cNvSpPr txBox="1"/>
          <p:nvPr/>
        </p:nvSpPr>
        <p:spPr>
          <a:xfrm>
            <a:off x="468912" y="2909740"/>
            <a:ext cx="4930252" cy="2031325"/>
          </a:xfrm>
          <a:prstGeom prst="rect">
            <a:avLst/>
          </a:prstGeom>
          <a:noFill/>
        </p:spPr>
        <p:txBody>
          <a:bodyPr wrap="square">
            <a:spAutoFit/>
          </a:bodyPr>
          <a:lstStyle/>
          <a:p>
            <a:r>
              <a:rPr lang="es-CL" dirty="0">
                <a:latin typeface="Courier New" panose="02070309020205020404" pitchFamily="49" charset="0"/>
              </a:rPr>
              <a:t>No podrá exceder de la suma de ciento veinte unidades de fomento, </a:t>
            </a:r>
          </a:p>
          <a:p>
            <a:endParaRPr lang="es-CL" dirty="0">
              <a:latin typeface="Courier New" panose="02070309020205020404" pitchFamily="49" charset="0"/>
            </a:endParaRPr>
          </a:p>
          <a:p>
            <a:r>
              <a:rPr lang="es-CL" dirty="0">
                <a:latin typeface="Courier New" panose="02070309020205020404" pitchFamily="49" charset="0"/>
              </a:rPr>
              <a:t>más aquella que resulte de multiplicar por tres centésimos de unidad de fomento el número de electores en la respectiva comuna. </a:t>
            </a:r>
            <a:endParaRPr lang="es-CL" dirty="0">
              <a:latin typeface="Calibri" panose="020F0502020204030204"/>
            </a:endParaRPr>
          </a:p>
        </p:txBody>
      </p:sp>
      <p:sp>
        <p:nvSpPr>
          <p:cNvPr id="4" name="CuadroTexto 3">
            <a:extLst>
              <a:ext uri="{FF2B5EF4-FFF2-40B4-BE49-F238E27FC236}">
                <a16:creationId xmlns:a16="http://schemas.microsoft.com/office/drawing/2014/main" id="{BDBC7558-8550-324E-2E32-9142AAE835B2}"/>
              </a:ext>
            </a:extLst>
          </p:cNvPr>
          <p:cNvSpPr txBox="1"/>
          <p:nvPr/>
        </p:nvSpPr>
        <p:spPr>
          <a:xfrm>
            <a:off x="5821149" y="1992387"/>
            <a:ext cx="6093724" cy="3139321"/>
          </a:xfrm>
          <a:prstGeom prst="rect">
            <a:avLst/>
          </a:prstGeom>
          <a:noFill/>
        </p:spPr>
        <p:txBody>
          <a:bodyPr wrap="square">
            <a:spAutoFit/>
          </a:bodyPr>
          <a:lstStyle/>
          <a:p>
            <a:r>
              <a:rPr lang="es-CL" dirty="0">
                <a:latin typeface="Courier New" panose="02070309020205020404" pitchFamily="49" charset="0"/>
              </a:rPr>
              <a:t>No podrá exceder de la suma de trescientos cincuenta unidades de fomento, </a:t>
            </a:r>
          </a:p>
          <a:p>
            <a:endParaRPr lang="es-CL" dirty="0">
              <a:latin typeface="Courier New" panose="02070309020205020404" pitchFamily="49" charset="0"/>
            </a:endParaRPr>
          </a:p>
          <a:p>
            <a:r>
              <a:rPr lang="es-CL" dirty="0">
                <a:latin typeface="Courier New" panose="02070309020205020404" pitchFamily="49" charset="0"/>
              </a:rPr>
              <a:t>más aquella que resulte de multiplicar por un centésimo de unidad de fomento los primeros doscientos mil electores, por setenta y cinco diezmilésimos de unidad de fomento los siguientes doscientos mil y por cinco milésimos de unidad de fomento los restantes electores de la respectiva circunscripción provincial.</a:t>
            </a:r>
            <a:endParaRPr lang="es-CL" dirty="0">
              <a:latin typeface="Calibri" panose="020F0502020204030204"/>
            </a:endParaRPr>
          </a:p>
        </p:txBody>
      </p:sp>
      <p:sp>
        <p:nvSpPr>
          <p:cNvPr id="7" name="CuadroTexto 6">
            <a:extLst>
              <a:ext uri="{FF2B5EF4-FFF2-40B4-BE49-F238E27FC236}">
                <a16:creationId xmlns:a16="http://schemas.microsoft.com/office/drawing/2014/main" id="{4DFFAAD9-3440-E74F-F84A-4729904014F5}"/>
              </a:ext>
            </a:extLst>
          </p:cNvPr>
          <p:cNvSpPr txBox="1"/>
          <p:nvPr/>
        </p:nvSpPr>
        <p:spPr>
          <a:xfrm>
            <a:off x="420090" y="5245625"/>
            <a:ext cx="6237026" cy="923330"/>
          </a:xfrm>
          <a:prstGeom prst="rect">
            <a:avLst/>
          </a:prstGeom>
          <a:noFill/>
        </p:spPr>
        <p:txBody>
          <a:bodyPr wrap="square">
            <a:spAutoFit/>
          </a:bodyPr>
          <a:lstStyle/>
          <a:p>
            <a:r>
              <a:rPr lang="es-CL" dirty="0">
                <a:latin typeface="Courier New" panose="02070309020205020404" pitchFamily="49" charset="0"/>
              </a:rPr>
              <a:t>Podrá gastar una suma no superior a la mitad de aquella que se permita al correspondiente candidato a alcalde.</a:t>
            </a:r>
            <a:endParaRPr lang="es-CL" dirty="0">
              <a:latin typeface="Calibri" panose="020F0502020204030204"/>
            </a:endParaRPr>
          </a:p>
        </p:txBody>
      </p:sp>
      <p:sp>
        <p:nvSpPr>
          <p:cNvPr id="8" name="CuadroTexto 7">
            <a:extLst>
              <a:ext uri="{FF2B5EF4-FFF2-40B4-BE49-F238E27FC236}">
                <a16:creationId xmlns:a16="http://schemas.microsoft.com/office/drawing/2014/main" id="{47DF1BBB-2E07-16B9-DE3A-678175987E04}"/>
              </a:ext>
            </a:extLst>
          </p:cNvPr>
          <p:cNvSpPr txBox="1"/>
          <p:nvPr/>
        </p:nvSpPr>
        <p:spPr>
          <a:xfrm>
            <a:off x="420090" y="2028794"/>
            <a:ext cx="3724702" cy="461665"/>
          </a:xfrm>
          <a:prstGeom prst="rect">
            <a:avLst/>
          </a:prstGeom>
          <a:noFill/>
        </p:spPr>
        <p:txBody>
          <a:bodyPr wrap="square">
            <a:spAutoFit/>
          </a:bodyPr>
          <a:lstStyle/>
          <a:p>
            <a:r>
              <a:rPr lang="es-CL" sz="2400" b="1" dirty="0">
                <a:latin typeface="Courier New" panose="02070309020205020404" pitchFamily="49" charset="0"/>
              </a:rPr>
              <a:t>El límite de gasto </a:t>
            </a:r>
            <a:endParaRPr lang="es-CL" sz="2400" b="1" dirty="0">
              <a:latin typeface="Calibri" panose="020F0502020204030204"/>
            </a:endParaRPr>
          </a:p>
        </p:txBody>
      </p:sp>
      <p:sp>
        <p:nvSpPr>
          <p:cNvPr id="9" name="CuadroTexto 8">
            <a:extLst>
              <a:ext uri="{FF2B5EF4-FFF2-40B4-BE49-F238E27FC236}">
                <a16:creationId xmlns:a16="http://schemas.microsoft.com/office/drawing/2014/main" id="{18030A19-52E0-7104-9254-E5A40536B7CA}"/>
              </a:ext>
            </a:extLst>
          </p:cNvPr>
          <p:cNvSpPr txBox="1"/>
          <p:nvPr/>
        </p:nvSpPr>
        <p:spPr>
          <a:xfrm>
            <a:off x="505471" y="2448075"/>
            <a:ext cx="2002808" cy="461665"/>
          </a:xfrm>
          <a:prstGeom prst="rect">
            <a:avLst/>
          </a:prstGeom>
          <a:noFill/>
        </p:spPr>
        <p:txBody>
          <a:bodyPr wrap="square">
            <a:spAutoFit/>
          </a:bodyPr>
          <a:lstStyle/>
          <a:p>
            <a:r>
              <a:rPr lang="es-CL" sz="2400" b="1" dirty="0">
                <a:latin typeface="Courier New" panose="02070309020205020404" pitchFamily="49" charset="0"/>
              </a:rPr>
              <a:t> Alcalde </a:t>
            </a:r>
            <a:endParaRPr lang="es-CL" sz="2400" b="1" dirty="0">
              <a:latin typeface="Calibri" panose="020F0502020204030204"/>
            </a:endParaRPr>
          </a:p>
        </p:txBody>
      </p:sp>
      <p:sp>
        <p:nvSpPr>
          <p:cNvPr id="10" name="CuadroTexto 9">
            <a:extLst>
              <a:ext uri="{FF2B5EF4-FFF2-40B4-BE49-F238E27FC236}">
                <a16:creationId xmlns:a16="http://schemas.microsoft.com/office/drawing/2014/main" id="{BD6F7BDB-6072-BCE4-AF71-D5DEE1263194}"/>
              </a:ext>
            </a:extLst>
          </p:cNvPr>
          <p:cNvSpPr txBox="1"/>
          <p:nvPr/>
        </p:nvSpPr>
        <p:spPr>
          <a:xfrm>
            <a:off x="468912" y="4875547"/>
            <a:ext cx="2555122" cy="461665"/>
          </a:xfrm>
          <a:prstGeom prst="rect">
            <a:avLst/>
          </a:prstGeom>
          <a:noFill/>
        </p:spPr>
        <p:txBody>
          <a:bodyPr wrap="square">
            <a:spAutoFit/>
          </a:bodyPr>
          <a:lstStyle/>
          <a:p>
            <a:r>
              <a:rPr lang="es-CL" sz="2400" b="1" dirty="0">
                <a:latin typeface="Courier New" panose="02070309020205020404" pitchFamily="49" charset="0"/>
              </a:rPr>
              <a:t>Concejal (a)</a:t>
            </a:r>
            <a:endParaRPr lang="es-CL" sz="2400" b="1" dirty="0">
              <a:latin typeface="Calibri" panose="020F0502020204030204"/>
            </a:endParaRPr>
          </a:p>
        </p:txBody>
      </p:sp>
      <p:sp>
        <p:nvSpPr>
          <p:cNvPr id="14" name="CuadroTexto 13">
            <a:extLst>
              <a:ext uri="{FF2B5EF4-FFF2-40B4-BE49-F238E27FC236}">
                <a16:creationId xmlns:a16="http://schemas.microsoft.com/office/drawing/2014/main" id="{D093D2ED-7EF2-3FCF-0ED2-917137E46A5A}"/>
              </a:ext>
            </a:extLst>
          </p:cNvPr>
          <p:cNvSpPr txBox="1"/>
          <p:nvPr/>
        </p:nvSpPr>
        <p:spPr>
          <a:xfrm>
            <a:off x="5901929" y="1639054"/>
            <a:ext cx="4451445" cy="461665"/>
          </a:xfrm>
          <a:prstGeom prst="rect">
            <a:avLst/>
          </a:prstGeom>
          <a:noFill/>
        </p:spPr>
        <p:txBody>
          <a:bodyPr wrap="square">
            <a:spAutoFit/>
          </a:bodyPr>
          <a:lstStyle/>
          <a:p>
            <a:r>
              <a:rPr lang="es-CL" sz="2400" b="1" dirty="0">
                <a:latin typeface="Courier New" panose="02070309020205020404" pitchFamily="49" charset="0"/>
              </a:rPr>
              <a:t>Consejeros regionales </a:t>
            </a:r>
            <a:endParaRPr lang="es-CL" sz="2400" b="1" dirty="0">
              <a:latin typeface="Calibri" panose="020F0502020204030204"/>
            </a:endParaRPr>
          </a:p>
        </p:txBody>
      </p:sp>
      <p:sp>
        <p:nvSpPr>
          <p:cNvPr id="19" name="CuadroTexto 18">
            <a:extLst>
              <a:ext uri="{FF2B5EF4-FFF2-40B4-BE49-F238E27FC236}">
                <a16:creationId xmlns:a16="http://schemas.microsoft.com/office/drawing/2014/main" id="{E8970B44-0BDD-29D8-BB82-AF63C9646D37}"/>
              </a:ext>
            </a:extLst>
          </p:cNvPr>
          <p:cNvSpPr txBox="1"/>
          <p:nvPr/>
        </p:nvSpPr>
        <p:spPr>
          <a:xfrm>
            <a:off x="6098276" y="5819398"/>
            <a:ext cx="6093724" cy="646331"/>
          </a:xfrm>
          <a:prstGeom prst="rect">
            <a:avLst/>
          </a:prstGeom>
          <a:noFill/>
        </p:spPr>
        <p:txBody>
          <a:bodyPr wrap="square">
            <a:spAutoFit/>
          </a:bodyPr>
          <a:lstStyle/>
          <a:p>
            <a:r>
              <a:rPr lang="es-CL" b="1" dirty="0">
                <a:solidFill>
                  <a:schemeClr val="bg1"/>
                </a:solidFill>
                <a:highlight>
                  <a:srgbClr val="FFFF00"/>
                </a:highlight>
                <a:latin typeface="Courier New" panose="02070309020205020404" pitchFamily="49" charset="0"/>
              </a:rPr>
              <a:t>Exceda el límite de gastos electorales, sancionado con multa a beneficio fiscal, </a:t>
            </a:r>
          </a:p>
        </p:txBody>
      </p:sp>
    </p:spTree>
    <p:extLst>
      <p:ext uri="{BB962C8B-B14F-4D97-AF65-F5344CB8AC3E}">
        <p14:creationId xmlns:p14="http://schemas.microsoft.com/office/powerpoint/2010/main" val="18232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P spid="10" grpId="0"/>
      <p:bldP spid="14"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1330886" y="1992387"/>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4" name="CuadroTexto 3">
            <a:extLst>
              <a:ext uri="{FF2B5EF4-FFF2-40B4-BE49-F238E27FC236}">
                <a16:creationId xmlns:a16="http://schemas.microsoft.com/office/drawing/2014/main" id="{EB066595-C0C1-2C94-ED31-A9D553CC37E2}"/>
              </a:ext>
            </a:extLst>
          </p:cNvPr>
          <p:cNvSpPr txBox="1"/>
          <p:nvPr/>
        </p:nvSpPr>
        <p:spPr>
          <a:xfrm>
            <a:off x="2402006" y="3353874"/>
            <a:ext cx="7397657" cy="169545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r>
              <a:rPr lang="en-US" sz="3600" dirty="0">
                <a:solidFill>
                  <a:srgbClr val="FFC000"/>
                </a:solidFill>
                <a:latin typeface="Calibri" panose="020F0502020204030204"/>
              </a:rPr>
              <a:t>¿Los privados no debieran hacer aportes a las campañas?</a:t>
            </a:r>
          </a:p>
        </p:txBody>
      </p:sp>
    </p:spTree>
    <p:extLst>
      <p:ext uri="{BB962C8B-B14F-4D97-AF65-F5344CB8AC3E}">
        <p14:creationId xmlns:p14="http://schemas.microsoft.com/office/powerpoint/2010/main" val="367527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7881057" y="405122"/>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2" name="CuadroTexto 1">
            <a:extLst>
              <a:ext uri="{FF2B5EF4-FFF2-40B4-BE49-F238E27FC236}">
                <a16:creationId xmlns:a16="http://schemas.microsoft.com/office/drawing/2014/main" id="{CFDD084B-91DB-08FF-B75E-9B68310E212E}"/>
              </a:ext>
            </a:extLst>
          </p:cNvPr>
          <p:cNvSpPr txBox="1"/>
          <p:nvPr/>
        </p:nvSpPr>
        <p:spPr>
          <a:xfrm>
            <a:off x="88819" y="2615598"/>
            <a:ext cx="9687951" cy="1323439"/>
          </a:xfrm>
          <a:prstGeom prst="rect">
            <a:avLst/>
          </a:prstGeom>
          <a:noFill/>
        </p:spPr>
        <p:txBody>
          <a:bodyPr wrap="square">
            <a:spAutoFit/>
          </a:bodyPr>
          <a:lstStyle/>
          <a:p>
            <a:pPr algn="just"/>
            <a:r>
              <a:rPr lang="es-CL" sz="2000" b="1" dirty="0">
                <a:solidFill>
                  <a:srgbClr val="FFC000"/>
                </a:solidFill>
                <a:latin typeface="Courier New" panose="02070309020205020404" pitchFamily="49" charset="0"/>
              </a:rPr>
              <a:t>Una suma que exceda del diez por ciento del límite del gasto electoral fijado para la respectiva comuna con tope de doscientas cincuenta unidades de fomento, el aporte no podrá superar esta suma.</a:t>
            </a:r>
          </a:p>
        </p:txBody>
      </p:sp>
      <p:sp>
        <p:nvSpPr>
          <p:cNvPr id="5" name="CuadroTexto 4">
            <a:extLst>
              <a:ext uri="{FF2B5EF4-FFF2-40B4-BE49-F238E27FC236}">
                <a16:creationId xmlns:a16="http://schemas.microsoft.com/office/drawing/2014/main" id="{21F79AAA-C804-A42A-4543-7B99DDFF4A52}"/>
              </a:ext>
            </a:extLst>
          </p:cNvPr>
          <p:cNvSpPr txBox="1"/>
          <p:nvPr/>
        </p:nvSpPr>
        <p:spPr>
          <a:xfrm>
            <a:off x="5337600" y="4183063"/>
            <a:ext cx="6093724" cy="1200329"/>
          </a:xfrm>
          <a:prstGeom prst="rect">
            <a:avLst/>
          </a:prstGeom>
          <a:noFill/>
        </p:spPr>
        <p:txBody>
          <a:bodyPr wrap="square">
            <a:spAutoFit/>
          </a:bodyPr>
          <a:lstStyle/>
          <a:p>
            <a:r>
              <a:rPr lang="es-CL" sz="2400" b="1" dirty="0">
                <a:solidFill>
                  <a:srgbClr val="FFC000"/>
                </a:solidFill>
                <a:latin typeface="Courier New" panose="02070309020205020404" pitchFamily="49" charset="0"/>
              </a:rPr>
              <a:t>Una suma que exceda de doscientas cincuenta unidades de fomento.</a:t>
            </a:r>
            <a:endParaRPr lang="es-CL" sz="2400" b="1" dirty="0">
              <a:solidFill>
                <a:srgbClr val="FFC000"/>
              </a:solidFill>
              <a:latin typeface="Calibri" panose="020F0502020204030204"/>
            </a:endParaRPr>
          </a:p>
        </p:txBody>
      </p:sp>
      <p:sp>
        <p:nvSpPr>
          <p:cNvPr id="7" name="CuadroTexto 6">
            <a:extLst>
              <a:ext uri="{FF2B5EF4-FFF2-40B4-BE49-F238E27FC236}">
                <a16:creationId xmlns:a16="http://schemas.microsoft.com/office/drawing/2014/main" id="{67AC2AD4-DE27-98F1-66B3-43DD65F7C3B3}"/>
              </a:ext>
            </a:extLst>
          </p:cNvPr>
          <p:cNvSpPr txBox="1"/>
          <p:nvPr/>
        </p:nvSpPr>
        <p:spPr>
          <a:xfrm>
            <a:off x="7766329" y="191027"/>
            <a:ext cx="3872552" cy="830997"/>
          </a:xfrm>
          <a:prstGeom prst="rect">
            <a:avLst/>
          </a:prstGeom>
          <a:noFill/>
        </p:spPr>
        <p:txBody>
          <a:bodyPr wrap="square">
            <a:spAutoFit/>
          </a:bodyPr>
          <a:lstStyle/>
          <a:p>
            <a:r>
              <a:rPr lang="es-CL" sz="2400" b="1" dirty="0">
                <a:solidFill>
                  <a:srgbClr val="FFC000"/>
                </a:solidFill>
                <a:latin typeface="Calibrí"/>
              </a:rPr>
              <a:t>Aporte privado de personas</a:t>
            </a:r>
            <a:br>
              <a:rPr lang="es-CL" sz="2400" b="1" dirty="0">
                <a:solidFill>
                  <a:srgbClr val="FFC000"/>
                </a:solidFill>
                <a:latin typeface="Calibrí"/>
              </a:rPr>
            </a:br>
            <a:endParaRPr lang="es-CL" sz="2400" b="1" dirty="0">
              <a:solidFill>
                <a:srgbClr val="FFC000"/>
              </a:solidFill>
              <a:latin typeface="Calibrí"/>
            </a:endParaRPr>
          </a:p>
        </p:txBody>
      </p:sp>
      <p:sp>
        <p:nvSpPr>
          <p:cNvPr id="8" name="CuadroTexto 7">
            <a:extLst>
              <a:ext uri="{FF2B5EF4-FFF2-40B4-BE49-F238E27FC236}">
                <a16:creationId xmlns:a16="http://schemas.microsoft.com/office/drawing/2014/main" id="{2CC16E39-EB75-7503-3055-3A6C32792278}"/>
              </a:ext>
            </a:extLst>
          </p:cNvPr>
          <p:cNvSpPr txBox="1"/>
          <p:nvPr/>
        </p:nvSpPr>
        <p:spPr>
          <a:xfrm>
            <a:off x="1241763" y="5571263"/>
            <a:ext cx="9235169" cy="646331"/>
          </a:xfrm>
          <a:prstGeom prst="rect">
            <a:avLst/>
          </a:prstGeom>
          <a:noFill/>
        </p:spPr>
        <p:txBody>
          <a:bodyPr wrap="square">
            <a:spAutoFit/>
          </a:bodyPr>
          <a:lstStyle/>
          <a:p>
            <a:r>
              <a:rPr lang="es-CL" b="1" dirty="0">
                <a:solidFill>
                  <a:schemeClr val="bg1"/>
                </a:solidFill>
                <a:highlight>
                  <a:srgbClr val="FFFF00"/>
                </a:highlight>
                <a:latin typeface="Courier New" panose="02070309020205020404" pitchFamily="49" charset="0"/>
              </a:rPr>
              <a:t>Los aportes que excedan los gastos en que hubieren incurrido serán devueltos a los aportantes, </a:t>
            </a:r>
            <a:endParaRPr lang="es-CL" b="1" dirty="0">
              <a:solidFill>
                <a:schemeClr val="bg1"/>
              </a:solidFill>
              <a:highlight>
                <a:srgbClr val="FFFF00"/>
              </a:highlight>
              <a:latin typeface="Calibri" panose="020F0502020204030204"/>
            </a:endParaRPr>
          </a:p>
        </p:txBody>
      </p:sp>
      <p:sp>
        <p:nvSpPr>
          <p:cNvPr id="9" name="CuadroTexto 8">
            <a:extLst>
              <a:ext uri="{FF2B5EF4-FFF2-40B4-BE49-F238E27FC236}">
                <a16:creationId xmlns:a16="http://schemas.microsoft.com/office/drawing/2014/main" id="{9788109D-D656-6CDE-5BD7-F9F3EBB31B96}"/>
              </a:ext>
            </a:extLst>
          </p:cNvPr>
          <p:cNvSpPr txBox="1"/>
          <p:nvPr/>
        </p:nvSpPr>
        <p:spPr>
          <a:xfrm>
            <a:off x="5287466" y="3776346"/>
            <a:ext cx="4295633" cy="461665"/>
          </a:xfrm>
          <a:prstGeom prst="rect">
            <a:avLst/>
          </a:prstGeom>
          <a:noFill/>
        </p:spPr>
        <p:txBody>
          <a:bodyPr wrap="square">
            <a:spAutoFit/>
          </a:bodyPr>
          <a:lstStyle/>
          <a:p>
            <a:r>
              <a:rPr lang="es-CL" sz="2400" b="1" dirty="0">
                <a:solidFill>
                  <a:schemeClr val="bg1"/>
                </a:solidFill>
                <a:highlight>
                  <a:srgbClr val="FFFF00"/>
                </a:highlight>
                <a:latin typeface="Courier New" panose="02070309020205020404" pitchFamily="49" charset="0"/>
              </a:rPr>
              <a:t>Consejero regional</a:t>
            </a:r>
            <a:endParaRPr lang="es-CL" sz="2400" dirty="0">
              <a:solidFill>
                <a:schemeClr val="bg1"/>
              </a:solidFill>
              <a:highlight>
                <a:srgbClr val="FFFF00"/>
              </a:highlight>
              <a:latin typeface="Calibri" panose="020F0502020204030204"/>
            </a:endParaRPr>
          </a:p>
        </p:txBody>
      </p:sp>
      <p:sp>
        <p:nvSpPr>
          <p:cNvPr id="10" name="CuadroTexto 9">
            <a:extLst>
              <a:ext uri="{FF2B5EF4-FFF2-40B4-BE49-F238E27FC236}">
                <a16:creationId xmlns:a16="http://schemas.microsoft.com/office/drawing/2014/main" id="{D4AB8A34-8C27-6D79-858A-08FD9A9E0E23}"/>
              </a:ext>
            </a:extLst>
          </p:cNvPr>
          <p:cNvSpPr txBox="1"/>
          <p:nvPr/>
        </p:nvSpPr>
        <p:spPr>
          <a:xfrm>
            <a:off x="151603" y="2203151"/>
            <a:ext cx="3654581" cy="461665"/>
          </a:xfrm>
          <a:prstGeom prst="rect">
            <a:avLst/>
          </a:prstGeom>
          <a:noFill/>
        </p:spPr>
        <p:txBody>
          <a:bodyPr wrap="square">
            <a:spAutoFit/>
          </a:bodyPr>
          <a:lstStyle/>
          <a:p>
            <a:r>
              <a:rPr lang="es-CL" sz="2400" b="1" dirty="0">
                <a:solidFill>
                  <a:srgbClr val="FF0000"/>
                </a:solidFill>
                <a:highlight>
                  <a:srgbClr val="FFFF00"/>
                </a:highlight>
                <a:latin typeface="Courier New" panose="02070309020205020404" pitchFamily="49" charset="0"/>
              </a:rPr>
              <a:t>A</a:t>
            </a:r>
            <a:r>
              <a:rPr lang="es-CL" sz="2400" b="1" i="0" dirty="0">
                <a:solidFill>
                  <a:srgbClr val="FF0000"/>
                </a:solidFill>
                <a:effectLst/>
                <a:highlight>
                  <a:srgbClr val="FFFF00"/>
                </a:highlight>
                <a:latin typeface="Courier New" panose="02070309020205020404" pitchFamily="49" charset="0"/>
              </a:rPr>
              <a:t>lcalde o concejal, </a:t>
            </a:r>
            <a:endParaRPr lang="es-CL" sz="2400" b="1" dirty="0">
              <a:solidFill>
                <a:srgbClr val="FF0000"/>
              </a:solidFill>
              <a:highlight>
                <a:srgbClr val="FFFF00"/>
              </a:highlight>
            </a:endParaRPr>
          </a:p>
        </p:txBody>
      </p:sp>
    </p:spTree>
    <p:extLst>
      <p:ext uri="{BB962C8B-B14F-4D97-AF65-F5344CB8AC3E}">
        <p14:creationId xmlns:p14="http://schemas.microsoft.com/office/powerpoint/2010/main" val="35542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139157" y="388657"/>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8012262" y="336809"/>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2" name="CuadroTexto 1">
            <a:extLst>
              <a:ext uri="{FF2B5EF4-FFF2-40B4-BE49-F238E27FC236}">
                <a16:creationId xmlns:a16="http://schemas.microsoft.com/office/drawing/2014/main" id="{3A70C45D-6714-3D7B-DE33-029D264E1317}"/>
              </a:ext>
            </a:extLst>
          </p:cNvPr>
          <p:cNvSpPr txBox="1"/>
          <p:nvPr/>
        </p:nvSpPr>
        <p:spPr>
          <a:xfrm>
            <a:off x="791463" y="3041087"/>
            <a:ext cx="10163199" cy="1323439"/>
          </a:xfrm>
          <a:prstGeom prst="rect">
            <a:avLst/>
          </a:prstGeom>
          <a:noFill/>
        </p:spPr>
        <p:txBody>
          <a:bodyPr wrap="square" rtlCol="0">
            <a:spAutoFit/>
          </a:bodyPr>
          <a:lstStyle/>
          <a:p>
            <a:r>
              <a:rPr lang="es-CL" sz="4000" dirty="0"/>
              <a:t>¡</a:t>
            </a:r>
            <a:r>
              <a:rPr lang="es-CL" sz="4000" dirty="0">
                <a:solidFill>
                  <a:srgbClr val="FFC000"/>
                </a:solidFill>
              </a:rPr>
              <a:t>Existen otras necesidades insatisfechas en la sociedad!</a:t>
            </a:r>
          </a:p>
        </p:txBody>
      </p:sp>
      <p:sp>
        <p:nvSpPr>
          <p:cNvPr id="5" name="CuadroTexto 4">
            <a:extLst>
              <a:ext uri="{FF2B5EF4-FFF2-40B4-BE49-F238E27FC236}">
                <a16:creationId xmlns:a16="http://schemas.microsoft.com/office/drawing/2014/main" id="{7CA24386-DDBF-2BD3-2DD4-44BCD6E0DE3D}"/>
              </a:ext>
            </a:extLst>
          </p:cNvPr>
          <p:cNvSpPr txBox="1"/>
          <p:nvPr/>
        </p:nvSpPr>
        <p:spPr>
          <a:xfrm>
            <a:off x="792213" y="4712265"/>
            <a:ext cx="10163199" cy="1323439"/>
          </a:xfrm>
          <a:prstGeom prst="rect">
            <a:avLst/>
          </a:prstGeom>
          <a:noFill/>
        </p:spPr>
        <p:txBody>
          <a:bodyPr wrap="square" rtlCol="0">
            <a:spAutoFit/>
          </a:bodyPr>
          <a:lstStyle/>
          <a:p>
            <a:r>
              <a:rPr lang="es-CL" sz="4000" dirty="0">
                <a:solidFill>
                  <a:srgbClr val="FFC000"/>
                </a:solidFill>
              </a:rPr>
              <a:t>¿La democracia es una prioridad para la sociedad?</a:t>
            </a:r>
          </a:p>
        </p:txBody>
      </p:sp>
      <p:sp>
        <p:nvSpPr>
          <p:cNvPr id="7" name="CuadroTexto 6">
            <a:extLst>
              <a:ext uri="{FF2B5EF4-FFF2-40B4-BE49-F238E27FC236}">
                <a16:creationId xmlns:a16="http://schemas.microsoft.com/office/drawing/2014/main" id="{F0F569AC-97D7-6A49-6468-5E91D5F95FA1}"/>
              </a:ext>
            </a:extLst>
          </p:cNvPr>
          <p:cNvSpPr txBox="1"/>
          <p:nvPr/>
        </p:nvSpPr>
        <p:spPr>
          <a:xfrm>
            <a:off x="595081" y="2417466"/>
            <a:ext cx="11001838" cy="3181684"/>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¿El Estado no debiera hacer aportes a las campañas?</a:t>
            </a:r>
          </a:p>
        </p:txBody>
      </p:sp>
    </p:spTree>
    <p:extLst>
      <p:ext uri="{BB962C8B-B14F-4D97-AF65-F5344CB8AC3E}">
        <p14:creationId xmlns:p14="http://schemas.microsoft.com/office/powerpoint/2010/main" val="3012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1330886" y="1992387"/>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4" name="CuadroTexto 3">
            <a:extLst>
              <a:ext uri="{FF2B5EF4-FFF2-40B4-BE49-F238E27FC236}">
                <a16:creationId xmlns:a16="http://schemas.microsoft.com/office/drawing/2014/main" id="{EB066595-C0C1-2C94-ED31-A9D553CC37E2}"/>
              </a:ext>
            </a:extLst>
          </p:cNvPr>
          <p:cNvSpPr txBox="1"/>
          <p:nvPr/>
        </p:nvSpPr>
        <p:spPr>
          <a:xfrm>
            <a:off x="2402006" y="3353874"/>
            <a:ext cx="7397657" cy="1695456"/>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C000"/>
                </a:solidFill>
                <a:effectLst/>
                <a:uLnTx/>
                <a:uFillTx/>
                <a:latin typeface="Calibri" panose="020F0502020204030204"/>
                <a:ea typeface="+mn-ea"/>
                <a:cs typeface="+mn-cs"/>
              </a:rPr>
              <a:t>¿Los privados no debieran hacer aportes a las campañas?</a:t>
            </a:r>
          </a:p>
        </p:txBody>
      </p:sp>
    </p:spTree>
    <p:extLst>
      <p:ext uri="{BB962C8B-B14F-4D97-AF65-F5344CB8AC3E}">
        <p14:creationId xmlns:p14="http://schemas.microsoft.com/office/powerpoint/2010/main" val="411637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7745411" y="449551"/>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2" name="CuadroTexto 1">
            <a:extLst>
              <a:ext uri="{FF2B5EF4-FFF2-40B4-BE49-F238E27FC236}">
                <a16:creationId xmlns:a16="http://schemas.microsoft.com/office/drawing/2014/main" id="{29E0A711-F717-753B-235D-7499856E4C63}"/>
              </a:ext>
            </a:extLst>
          </p:cNvPr>
          <p:cNvSpPr txBox="1"/>
          <p:nvPr/>
        </p:nvSpPr>
        <p:spPr>
          <a:xfrm>
            <a:off x="6929868" y="1836350"/>
            <a:ext cx="5006336" cy="3181684"/>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en-US" sz="2800" dirty="0"/>
              <a:t>E</a:t>
            </a:r>
            <a:r>
              <a:rPr lang="en-US" sz="2800" b="0" i="0" dirty="0">
                <a:effectLst/>
              </a:rPr>
              <a:t>l Estado financiará y reembolsará los gastos electorales en que incurran los candidatos y los partidos.</a:t>
            </a:r>
            <a:endParaRPr lang="en-US" sz="2800" dirty="0"/>
          </a:p>
        </p:txBody>
      </p:sp>
      <p:sp>
        <p:nvSpPr>
          <p:cNvPr id="5" name="CuadroTexto 4">
            <a:extLst>
              <a:ext uri="{FF2B5EF4-FFF2-40B4-BE49-F238E27FC236}">
                <a16:creationId xmlns:a16="http://schemas.microsoft.com/office/drawing/2014/main" id="{A37E7D56-0944-4E8B-18ED-5375EED9FC04}"/>
              </a:ext>
            </a:extLst>
          </p:cNvPr>
          <p:cNvSpPr txBox="1"/>
          <p:nvPr/>
        </p:nvSpPr>
        <p:spPr>
          <a:xfrm>
            <a:off x="1494691" y="3850411"/>
            <a:ext cx="9278086" cy="1446550"/>
          </a:xfrm>
          <a:prstGeom prst="rect">
            <a:avLst/>
          </a:prstGeom>
          <a:noFill/>
        </p:spPr>
        <p:txBody>
          <a:bodyPr wrap="square" rtlCol="0">
            <a:spAutoFit/>
          </a:bodyPr>
          <a:lstStyle/>
          <a:p>
            <a:r>
              <a:rPr lang="es-CL" sz="4400" b="1" dirty="0">
                <a:solidFill>
                  <a:srgbClr val="FFC000"/>
                </a:solidFill>
              </a:rPr>
              <a:t>¿El aporte debiera ser igual para todos?</a:t>
            </a:r>
          </a:p>
        </p:txBody>
      </p:sp>
    </p:spTree>
    <p:extLst>
      <p:ext uri="{BB962C8B-B14F-4D97-AF65-F5344CB8AC3E}">
        <p14:creationId xmlns:p14="http://schemas.microsoft.com/office/powerpoint/2010/main" val="132396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7745411" y="449551"/>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aphicFrame>
        <p:nvGraphicFramePr>
          <p:cNvPr id="4" name="Tabla 3">
            <a:extLst>
              <a:ext uri="{FF2B5EF4-FFF2-40B4-BE49-F238E27FC236}">
                <a16:creationId xmlns:a16="http://schemas.microsoft.com/office/drawing/2014/main" id="{95068C40-AA61-A5BB-7EA0-94B20AF6528C}"/>
              </a:ext>
            </a:extLst>
          </p:cNvPr>
          <p:cNvGraphicFramePr>
            <a:graphicFrameLocks noGrp="1"/>
          </p:cNvGraphicFramePr>
          <p:nvPr>
            <p:extLst>
              <p:ext uri="{D42A27DB-BD31-4B8C-83A1-F6EECF244321}">
                <p14:modId xmlns:p14="http://schemas.microsoft.com/office/powerpoint/2010/main" val="221084556"/>
              </p:ext>
            </p:extLst>
          </p:nvPr>
        </p:nvGraphicFramePr>
        <p:xfrm>
          <a:off x="1562290" y="4746768"/>
          <a:ext cx="9735405" cy="1918178"/>
        </p:xfrm>
        <a:graphic>
          <a:graphicData uri="http://schemas.openxmlformats.org/drawingml/2006/table">
            <a:tbl>
              <a:tblPr/>
              <a:tblGrid>
                <a:gridCol w="1947081">
                  <a:extLst>
                    <a:ext uri="{9D8B030D-6E8A-4147-A177-3AD203B41FA5}">
                      <a16:colId xmlns:a16="http://schemas.microsoft.com/office/drawing/2014/main" val="3788058014"/>
                    </a:ext>
                  </a:extLst>
                </a:gridCol>
                <a:gridCol w="1947081">
                  <a:extLst>
                    <a:ext uri="{9D8B030D-6E8A-4147-A177-3AD203B41FA5}">
                      <a16:colId xmlns:a16="http://schemas.microsoft.com/office/drawing/2014/main" val="1460537231"/>
                    </a:ext>
                  </a:extLst>
                </a:gridCol>
                <a:gridCol w="1947081">
                  <a:extLst>
                    <a:ext uri="{9D8B030D-6E8A-4147-A177-3AD203B41FA5}">
                      <a16:colId xmlns:a16="http://schemas.microsoft.com/office/drawing/2014/main" val="922617303"/>
                    </a:ext>
                  </a:extLst>
                </a:gridCol>
                <a:gridCol w="1947081">
                  <a:extLst>
                    <a:ext uri="{9D8B030D-6E8A-4147-A177-3AD203B41FA5}">
                      <a16:colId xmlns:a16="http://schemas.microsoft.com/office/drawing/2014/main" val="949784747"/>
                    </a:ext>
                  </a:extLst>
                </a:gridCol>
                <a:gridCol w="1947081">
                  <a:extLst>
                    <a:ext uri="{9D8B030D-6E8A-4147-A177-3AD203B41FA5}">
                      <a16:colId xmlns:a16="http://schemas.microsoft.com/office/drawing/2014/main" val="2792143400"/>
                    </a:ext>
                  </a:extLst>
                </a:gridCol>
              </a:tblGrid>
              <a:tr h="5635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CL" sz="2000" b="0" i="0" u="none" strike="noStrike" dirty="0">
                          <a:solidFill>
                            <a:srgbClr val="000000"/>
                          </a:solidFill>
                          <a:effectLst/>
                          <a:latin typeface="Calibri" panose="020F0502020204030204" pitchFamily="34" charset="0"/>
                        </a:rPr>
                        <a:t>Factor/Voto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000" b="0" i="0" u="none" strike="noStrike" dirty="0">
                          <a:solidFill>
                            <a:srgbClr val="000000"/>
                          </a:solidFill>
                          <a:effectLst/>
                          <a:latin typeface="Calibri" panose="020F0502020204030204" pitchFamily="34" charset="0"/>
                        </a:rPr>
                        <a:t>UF 14/10/2022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CL" sz="2000" b="0" i="0" u="none" strike="noStrike" dirty="0">
                          <a:solidFill>
                            <a:srgbClr val="000000"/>
                          </a:solidFill>
                          <a:effectLst/>
                          <a:latin typeface="Calibri" panose="020F0502020204030204" pitchFamily="34" charset="0"/>
                        </a:rPr>
                        <a:t>Reem, /Voto</a:t>
                      </a:r>
                    </a:p>
                    <a:p>
                      <a:pPr algn="ctr" fontAlgn="ctr"/>
                      <a:r>
                        <a:rPr lang="es-CL" sz="20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CL" sz="2000" b="0" i="0" u="none" strike="noStrike" dirty="0">
                          <a:solidFill>
                            <a:srgbClr val="000000"/>
                          </a:solidFill>
                          <a:effectLst/>
                          <a:latin typeface="Calibri" panose="020F0502020204030204" pitchFamily="34" charset="0"/>
                        </a:rPr>
                        <a:t>Objetivo electoral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CL" sz="2000" b="0" i="0" u="none" strike="noStrike" dirty="0">
                          <a:solidFill>
                            <a:srgbClr val="000000"/>
                          </a:solidFill>
                          <a:effectLst/>
                          <a:latin typeface="Calibri" panose="020F0502020204030204" pitchFamily="34" charset="0"/>
                        </a:rPr>
                        <a:t> Total de reembolso </a:t>
                      </a:r>
                    </a:p>
                    <a:p>
                      <a:pPr algn="ctr" fontAlgn="ctr"/>
                      <a:r>
                        <a:rPr lang="es-CL" sz="20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970550860"/>
                  </a:ext>
                </a:extLst>
              </a:tr>
              <a:tr h="9942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400" b="1" i="0" u="none" strike="noStrike" dirty="0">
                          <a:solidFill>
                            <a:schemeClr val="tx1"/>
                          </a:solidFill>
                          <a:effectLst/>
                          <a:latin typeface="Calibri" panose="020F050202020403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400" b="1" i="0" u="none" strike="noStrike" dirty="0">
                          <a:solidFill>
                            <a:schemeClr val="tx1"/>
                          </a:solidFill>
                          <a:effectLst/>
                          <a:latin typeface="Calibri" panose="020F0502020204030204" pitchFamily="34" charset="0"/>
                        </a:rPr>
                        <a:t>34.430,76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400" b="1" i="0" u="none" strike="noStrike" dirty="0">
                          <a:solidFill>
                            <a:schemeClr val="tx1"/>
                          </a:solidFill>
                          <a:effectLst/>
                          <a:latin typeface="Calibri" panose="020F0502020204030204" pitchFamily="34" charset="0"/>
                        </a:rPr>
                        <a:t>1.377,2304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400" b="1" i="0" u="none" strike="noStrike" dirty="0">
                          <a:solidFill>
                            <a:schemeClr val="tx1"/>
                          </a:solidFill>
                          <a:effectLst/>
                          <a:latin typeface="Calibri" panose="020F0502020204030204" pitchFamily="34" charset="0"/>
                        </a:rPr>
                        <a:t>3.500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400" b="1" i="0" u="none" strike="noStrike" dirty="0">
                          <a:solidFill>
                            <a:schemeClr val="tx1"/>
                          </a:solidFill>
                          <a:effectLst/>
                          <a:latin typeface="Calibri" panose="020F0502020204030204" pitchFamily="34" charset="0"/>
                        </a:rPr>
                        <a:t>     4.820.306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194174"/>
                  </a:ext>
                </a:extLst>
              </a:tr>
            </a:tbl>
          </a:graphicData>
        </a:graphic>
      </p:graphicFrame>
      <p:sp>
        <p:nvSpPr>
          <p:cNvPr id="7" name="CuadroTexto 6">
            <a:extLst>
              <a:ext uri="{FF2B5EF4-FFF2-40B4-BE49-F238E27FC236}">
                <a16:creationId xmlns:a16="http://schemas.microsoft.com/office/drawing/2014/main" id="{17AF4E82-6C0A-2A39-6998-9D1FBC810A39}"/>
              </a:ext>
            </a:extLst>
          </p:cNvPr>
          <p:cNvSpPr txBox="1"/>
          <p:nvPr/>
        </p:nvSpPr>
        <p:spPr>
          <a:xfrm>
            <a:off x="1146098" y="-607972"/>
            <a:ext cx="2071048" cy="369332"/>
          </a:xfrm>
          <a:prstGeom prst="rect">
            <a:avLst/>
          </a:prstGeom>
          <a:noFill/>
        </p:spPr>
        <p:txBody>
          <a:bodyPr wrap="square">
            <a:spAutoFit/>
          </a:bodyPr>
          <a:lstStyle/>
          <a:p>
            <a:pPr>
              <a:defRPr/>
            </a:pPr>
            <a:r>
              <a:rPr lang="es-CL" dirty="0">
                <a:solidFill>
                  <a:srgbClr val="000000"/>
                </a:solidFill>
                <a:latin typeface="Proxima Nova"/>
              </a:rPr>
              <a:t>Elecciones 2021</a:t>
            </a:r>
          </a:p>
        </p:txBody>
      </p:sp>
      <p:sp>
        <p:nvSpPr>
          <p:cNvPr id="8" name="CuadroTexto 7">
            <a:extLst>
              <a:ext uri="{FF2B5EF4-FFF2-40B4-BE49-F238E27FC236}">
                <a16:creationId xmlns:a16="http://schemas.microsoft.com/office/drawing/2014/main" id="{DF70383C-FE3D-C361-1A1E-98BD24B951EE}"/>
              </a:ext>
            </a:extLst>
          </p:cNvPr>
          <p:cNvSpPr txBox="1"/>
          <p:nvPr/>
        </p:nvSpPr>
        <p:spPr>
          <a:xfrm>
            <a:off x="9385933" y="-579413"/>
            <a:ext cx="1505805" cy="461665"/>
          </a:xfrm>
          <a:prstGeom prst="rect">
            <a:avLst/>
          </a:prstGeom>
          <a:noFill/>
        </p:spPr>
        <p:txBody>
          <a:bodyPr wrap="square" rtlCol="0">
            <a:spAutoFit/>
          </a:bodyPr>
          <a:lstStyle/>
          <a:p>
            <a:r>
              <a:rPr lang="es-CL" sz="2400" dirty="0">
                <a:solidFill>
                  <a:prstClr val="black"/>
                </a:solidFill>
                <a:highlight>
                  <a:srgbClr val="00FF00"/>
                </a:highlight>
                <a:latin typeface="Calibri" panose="020F0502020204030204"/>
              </a:rPr>
              <a:t>Mujeres</a:t>
            </a:r>
          </a:p>
        </p:txBody>
      </p:sp>
      <p:sp>
        <p:nvSpPr>
          <p:cNvPr id="9" name="CuadroTexto 8">
            <a:extLst>
              <a:ext uri="{FF2B5EF4-FFF2-40B4-BE49-F238E27FC236}">
                <a16:creationId xmlns:a16="http://schemas.microsoft.com/office/drawing/2014/main" id="{F043977A-CD3C-8951-8E86-B77A54EBC0E8}"/>
              </a:ext>
            </a:extLst>
          </p:cNvPr>
          <p:cNvSpPr txBox="1"/>
          <p:nvPr/>
        </p:nvSpPr>
        <p:spPr>
          <a:xfrm>
            <a:off x="141402" y="5475024"/>
            <a:ext cx="1505805" cy="461665"/>
          </a:xfrm>
          <a:prstGeom prst="rect">
            <a:avLst/>
          </a:prstGeom>
          <a:noFill/>
        </p:spPr>
        <p:txBody>
          <a:bodyPr wrap="square" rtlCol="0">
            <a:spAutoFit/>
          </a:bodyPr>
          <a:lstStyle/>
          <a:p>
            <a:r>
              <a:rPr lang="es-CL" sz="2400" dirty="0">
                <a:solidFill>
                  <a:prstClr val="black"/>
                </a:solidFill>
                <a:highlight>
                  <a:srgbClr val="FFFF00"/>
                </a:highlight>
                <a:latin typeface="Calibri" panose="020F0502020204030204"/>
              </a:rPr>
              <a:t>Hombres</a:t>
            </a:r>
          </a:p>
        </p:txBody>
      </p:sp>
      <p:sp>
        <p:nvSpPr>
          <p:cNvPr id="10" name="CuadroTexto 9">
            <a:extLst>
              <a:ext uri="{FF2B5EF4-FFF2-40B4-BE49-F238E27FC236}">
                <a16:creationId xmlns:a16="http://schemas.microsoft.com/office/drawing/2014/main" id="{3067AF3F-44E6-A999-67EE-AB933450A8D4}"/>
              </a:ext>
            </a:extLst>
          </p:cNvPr>
          <p:cNvSpPr txBox="1"/>
          <p:nvPr/>
        </p:nvSpPr>
        <p:spPr>
          <a:xfrm>
            <a:off x="8127283" y="282426"/>
            <a:ext cx="2071048" cy="369332"/>
          </a:xfrm>
          <a:prstGeom prst="rect">
            <a:avLst/>
          </a:prstGeom>
          <a:noFill/>
        </p:spPr>
        <p:txBody>
          <a:bodyPr wrap="square">
            <a:spAutoFit/>
          </a:bodyPr>
          <a:lstStyle/>
          <a:p>
            <a:pPr>
              <a:defRPr/>
            </a:pPr>
            <a:r>
              <a:rPr lang="es-CL" dirty="0">
                <a:latin typeface="Proxima Nova"/>
              </a:rPr>
              <a:t>Elecciones 2021</a:t>
            </a:r>
          </a:p>
        </p:txBody>
      </p:sp>
      <p:sp>
        <p:nvSpPr>
          <p:cNvPr id="14" name="CuadroTexto 13">
            <a:extLst>
              <a:ext uri="{FF2B5EF4-FFF2-40B4-BE49-F238E27FC236}">
                <a16:creationId xmlns:a16="http://schemas.microsoft.com/office/drawing/2014/main" id="{BCB77C83-63F1-6F6A-9141-E4BC1315E2D8}"/>
              </a:ext>
            </a:extLst>
          </p:cNvPr>
          <p:cNvSpPr txBox="1"/>
          <p:nvPr/>
        </p:nvSpPr>
        <p:spPr>
          <a:xfrm>
            <a:off x="196796" y="2692292"/>
            <a:ext cx="1505805" cy="461665"/>
          </a:xfrm>
          <a:prstGeom prst="rect">
            <a:avLst/>
          </a:prstGeom>
          <a:noFill/>
        </p:spPr>
        <p:txBody>
          <a:bodyPr wrap="square" rtlCol="0">
            <a:spAutoFit/>
          </a:bodyPr>
          <a:lstStyle/>
          <a:p>
            <a:r>
              <a:rPr lang="es-CL" sz="2400" dirty="0">
                <a:solidFill>
                  <a:prstClr val="black"/>
                </a:solidFill>
                <a:highlight>
                  <a:srgbClr val="00FF00"/>
                </a:highlight>
                <a:latin typeface="Calibri" panose="020F0502020204030204"/>
              </a:rPr>
              <a:t>Mujeres</a:t>
            </a:r>
          </a:p>
        </p:txBody>
      </p:sp>
      <p:graphicFrame>
        <p:nvGraphicFramePr>
          <p:cNvPr id="19" name="Tabla 18">
            <a:extLst>
              <a:ext uri="{FF2B5EF4-FFF2-40B4-BE49-F238E27FC236}">
                <a16:creationId xmlns:a16="http://schemas.microsoft.com/office/drawing/2014/main" id="{00E8766E-9FB5-9265-CF17-931DF6744A96}"/>
              </a:ext>
            </a:extLst>
          </p:cNvPr>
          <p:cNvGraphicFramePr>
            <a:graphicFrameLocks noGrp="1"/>
          </p:cNvGraphicFramePr>
          <p:nvPr>
            <p:extLst>
              <p:ext uri="{D42A27DB-BD31-4B8C-83A1-F6EECF244321}">
                <p14:modId xmlns:p14="http://schemas.microsoft.com/office/powerpoint/2010/main" val="1379154136"/>
              </p:ext>
            </p:extLst>
          </p:nvPr>
        </p:nvGraphicFramePr>
        <p:xfrm>
          <a:off x="1587365" y="2489798"/>
          <a:ext cx="9767572" cy="2042081"/>
        </p:xfrm>
        <a:graphic>
          <a:graphicData uri="http://schemas.openxmlformats.org/drawingml/2006/table">
            <a:tbl>
              <a:tblPr/>
              <a:tblGrid>
                <a:gridCol w="1947081">
                  <a:extLst>
                    <a:ext uri="{9D8B030D-6E8A-4147-A177-3AD203B41FA5}">
                      <a16:colId xmlns:a16="http://schemas.microsoft.com/office/drawing/2014/main" val="1292195439"/>
                    </a:ext>
                  </a:extLst>
                </a:gridCol>
                <a:gridCol w="1947081">
                  <a:extLst>
                    <a:ext uri="{9D8B030D-6E8A-4147-A177-3AD203B41FA5}">
                      <a16:colId xmlns:a16="http://schemas.microsoft.com/office/drawing/2014/main" val="659136874"/>
                    </a:ext>
                  </a:extLst>
                </a:gridCol>
                <a:gridCol w="1947081">
                  <a:extLst>
                    <a:ext uri="{9D8B030D-6E8A-4147-A177-3AD203B41FA5}">
                      <a16:colId xmlns:a16="http://schemas.microsoft.com/office/drawing/2014/main" val="2043622116"/>
                    </a:ext>
                  </a:extLst>
                </a:gridCol>
                <a:gridCol w="1947081">
                  <a:extLst>
                    <a:ext uri="{9D8B030D-6E8A-4147-A177-3AD203B41FA5}">
                      <a16:colId xmlns:a16="http://schemas.microsoft.com/office/drawing/2014/main" val="1323263150"/>
                    </a:ext>
                  </a:extLst>
                </a:gridCol>
                <a:gridCol w="1979248">
                  <a:extLst>
                    <a:ext uri="{9D8B030D-6E8A-4147-A177-3AD203B41FA5}">
                      <a16:colId xmlns:a16="http://schemas.microsoft.com/office/drawing/2014/main" val="3739217761"/>
                    </a:ext>
                  </a:extLst>
                </a:gridCol>
              </a:tblGrid>
              <a:tr h="13613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000" b="0" i="0" u="none" strike="noStrike" dirty="0">
                          <a:solidFill>
                            <a:srgbClr val="000000"/>
                          </a:solidFill>
                          <a:effectLst/>
                          <a:latin typeface="Calibri" panose="020F0502020204030204" pitchFamily="34" charset="0"/>
                        </a:rPr>
                        <a:t>Factor/Voto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000" b="0" i="0" u="none" strike="noStrike" dirty="0">
                          <a:solidFill>
                            <a:srgbClr val="000000"/>
                          </a:solidFill>
                          <a:effectLst/>
                          <a:latin typeface="Calibri" panose="020F0502020204030204" pitchFamily="34" charset="0"/>
                        </a:rPr>
                        <a:t>UF </a:t>
                      </a:r>
                    </a:p>
                    <a:p>
                      <a:pPr algn="ctr" fontAlgn="ctr"/>
                      <a:r>
                        <a:rPr lang="es-CL" sz="2000" b="0" i="0" u="none" strike="noStrike" dirty="0">
                          <a:solidFill>
                            <a:srgbClr val="000000"/>
                          </a:solidFill>
                          <a:effectLst/>
                          <a:latin typeface="Calibri" panose="020F0502020204030204" pitchFamily="34" charset="0"/>
                        </a:rPr>
                        <a:t>14/10/2022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000" b="0" i="0" u="none" strike="noStrike" dirty="0">
                          <a:solidFill>
                            <a:srgbClr val="000000"/>
                          </a:solidFill>
                          <a:effectLst/>
                          <a:latin typeface="Calibri" panose="020F0502020204030204" pitchFamily="34" charset="0"/>
                        </a:rPr>
                        <a:t>Reembolso, /Voto$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000" b="0" i="0" u="none" strike="noStrike" dirty="0">
                          <a:solidFill>
                            <a:srgbClr val="000000"/>
                          </a:solidFill>
                          <a:effectLst/>
                          <a:latin typeface="Calibri" panose="020F0502020204030204" pitchFamily="34" charset="0"/>
                        </a:rPr>
                        <a:t>Objetivo</a:t>
                      </a:r>
                    </a:p>
                    <a:p>
                      <a:pPr algn="ctr" fontAlgn="ctr"/>
                      <a:r>
                        <a:rPr lang="es-CL" sz="2000" b="0" i="0" u="none" strike="noStrike" dirty="0">
                          <a:solidFill>
                            <a:srgbClr val="000000"/>
                          </a:solidFill>
                          <a:effectLst/>
                          <a:latin typeface="Calibri" panose="020F0502020204030204" pitchFamily="34" charset="0"/>
                        </a:rPr>
                        <a:t> electoral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000" b="0" i="0" u="none" strike="noStrike" dirty="0">
                          <a:solidFill>
                            <a:srgbClr val="000000"/>
                          </a:solidFill>
                          <a:effectLst/>
                          <a:latin typeface="Calibri" panose="020F0502020204030204" pitchFamily="34" charset="0"/>
                        </a:rPr>
                        <a:t> Total de reembolso </a:t>
                      </a:r>
                    </a:p>
                    <a:p>
                      <a:pPr algn="ctr" fontAlgn="ctr"/>
                      <a:r>
                        <a:rPr lang="es-CL"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48842297"/>
                  </a:ext>
                </a:extLst>
              </a:tr>
              <a:tr h="6806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s-CL" sz="20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s-CL" sz="20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s-CL" sz="20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s-CL" sz="20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CL" sz="2000" b="0" i="0" u="none" strike="noStrike" dirty="0">
                          <a:solidFill>
                            <a:schemeClr val="tx1"/>
                          </a:solidFill>
                          <a:effectLst/>
                          <a:latin typeface="Calibri" panose="020F0502020204030204" pitchFamily="34" charset="0"/>
                        </a:rPr>
                        <a:t>     </a:t>
                      </a:r>
                      <a:endParaRPr lang="es-CL" sz="24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08674"/>
                  </a:ext>
                </a:extLst>
              </a:tr>
            </a:tbl>
          </a:graphicData>
        </a:graphic>
      </p:graphicFrame>
      <p:sp>
        <p:nvSpPr>
          <p:cNvPr id="20" name="CuadroTexto 19">
            <a:extLst>
              <a:ext uri="{FF2B5EF4-FFF2-40B4-BE49-F238E27FC236}">
                <a16:creationId xmlns:a16="http://schemas.microsoft.com/office/drawing/2014/main" id="{96D21935-43DE-456E-8473-630F03C13AFB}"/>
              </a:ext>
            </a:extLst>
          </p:cNvPr>
          <p:cNvSpPr txBox="1"/>
          <p:nvPr/>
        </p:nvSpPr>
        <p:spPr>
          <a:xfrm>
            <a:off x="1647207" y="4008835"/>
            <a:ext cx="1576316" cy="461665"/>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2400" b="1" i="0" u="none" strike="noStrike" dirty="0">
                <a:effectLst/>
                <a:latin typeface="Calibri" panose="020F0502020204030204" pitchFamily="34" charset="0"/>
              </a:rPr>
              <a:t>0,05</a:t>
            </a:r>
          </a:p>
        </p:txBody>
      </p:sp>
      <p:sp>
        <p:nvSpPr>
          <p:cNvPr id="21" name="CuadroTexto 20">
            <a:extLst>
              <a:ext uri="{FF2B5EF4-FFF2-40B4-BE49-F238E27FC236}">
                <a16:creationId xmlns:a16="http://schemas.microsoft.com/office/drawing/2014/main" id="{E76C16FB-8763-0294-A2E1-C5881A1E581A}"/>
              </a:ext>
            </a:extLst>
          </p:cNvPr>
          <p:cNvSpPr txBox="1"/>
          <p:nvPr/>
        </p:nvSpPr>
        <p:spPr>
          <a:xfrm>
            <a:off x="3223523" y="4008835"/>
            <a:ext cx="2234821" cy="461665"/>
          </a:xfrm>
          <a:prstGeom prst="rect">
            <a:avLst/>
          </a:prstGeom>
          <a:noFill/>
        </p:spPr>
        <p:txBody>
          <a:bodyPr wrap="square">
            <a:spAutoFit/>
          </a:bodyPr>
          <a:lstStyle/>
          <a:p>
            <a:pPr algn="ctr" fontAlgn="ctr"/>
            <a:r>
              <a:rPr lang="es-CL" sz="2400" b="1" i="0" u="none" strike="noStrike" dirty="0">
                <a:effectLst/>
                <a:latin typeface="Calibri" panose="020F0502020204030204" pitchFamily="34" charset="0"/>
              </a:rPr>
              <a:t>34.430,76</a:t>
            </a:r>
          </a:p>
        </p:txBody>
      </p:sp>
      <p:sp>
        <p:nvSpPr>
          <p:cNvPr id="22" name="CuadroTexto 21">
            <a:extLst>
              <a:ext uri="{FF2B5EF4-FFF2-40B4-BE49-F238E27FC236}">
                <a16:creationId xmlns:a16="http://schemas.microsoft.com/office/drawing/2014/main" id="{DD9D0A47-E974-D74F-3CE5-9BD72B766F6B}"/>
              </a:ext>
            </a:extLst>
          </p:cNvPr>
          <p:cNvSpPr txBox="1"/>
          <p:nvPr/>
        </p:nvSpPr>
        <p:spPr>
          <a:xfrm>
            <a:off x="5273974" y="4001894"/>
            <a:ext cx="2344003" cy="461665"/>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effectLst/>
                <a:uLnTx/>
                <a:uFillTx/>
                <a:latin typeface="Calibri" panose="020F0502020204030204" pitchFamily="34" charset="0"/>
                <a:ea typeface="+mn-ea"/>
                <a:cs typeface="+mn-cs"/>
              </a:rPr>
              <a:t>1.721,538</a:t>
            </a:r>
          </a:p>
        </p:txBody>
      </p:sp>
      <p:sp>
        <p:nvSpPr>
          <p:cNvPr id="23" name="CuadroTexto 22">
            <a:extLst>
              <a:ext uri="{FF2B5EF4-FFF2-40B4-BE49-F238E27FC236}">
                <a16:creationId xmlns:a16="http://schemas.microsoft.com/office/drawing/2014/main" id="{11F2F6D6-6B7A-27F4-9912-E4539C403EC6}"/>
              </a:ext>
            </a:extLst>
          </p:cNvPr>
          <p:cNvSpPr txBox="1"/>
          <p:nvPr/>
        </p:nvSpPr>
        <p:spPr>
          <a:xfrm>
            <a:off x="9536250" y="3974392"/>
            <a:ext cx="1497841" cy="461665"/>
          </a:xfrm>
          <a:prstGeom prst="rect">
            <a:avLst/>
          </a:prstGeom>
          <a:noFill/>
        </p:spPr>
        <p:txBody>
          <a:bodyPr wrap="square">
            <a:spAutoFit/>
          </a:bodyPr>
          <a:lstStyle/>
          <a:p>
            <a:r>
              <a:rPr lang="es-CL" sz="2400" b="1" i="0" u="none" strike="noStrike" dirty="0">
                <a:effectLst/>
                <a:latin typeface="Calibri" panose="020F0502020204030204" pitchFamily="34" charset="0"/>
              </a:rPr>
              <a:t>6.025.383 </a:t>
            </a:r>
            <a:endParaRPr lang="es-CL" sz="2400" dirty="0"/>
          </a:p>
        </p:txBody>
      </p:sp>
      <p:sp>
        <p:nvSpPr>
          <p:cNvPr id="33" name="CuadroTexto 32">
            <a:extLst>
              <a:ext uri="{FF2B5EF4-FFF2-40B4-BE49-F238E27FC236}">
                <a16:creationId xmlns:a16="http://schemas.microsoft.com/office/drawing/2014/main" id="{56C85EEB-E00C-49AD-B3E5-1360C1AFB6AA}"/>
              </a:ext>
            </a:extLst>
          </p:cNvPr>
          <p:cNvSpPr txBox="1"/>
          <p:nvPr/>
        </p:nvSpPr>
        <p:spPr>
          <a:xfrm>
            <a:off x="7952851" y="3952725"/>
            <a:ext cx="938283" cy="461665"/>
          </a:xfrm>
          <a:prstGeom prst="rect">
            <a:avLst/>
          </a:prstGeom>
          <a:noFill/>
        </p:spPr>
        <p:txBody>
          <a:bodyPr wrap="square">
            <a:spAutoFit/>
          </a:bodyPr>
          <a:lstStyle/>
          <a:p>
            <a:r>
              <a:rPr lang="es-CL" sz="1800" b="0" i="0" u="none" strike="noStrike" dirty="0">
                <a:effectLst/>
                <a:latin typeface="Calibri" panose="020F0502020204030204" pitchFamily="34" charset="0"/>
              </a:rPr>
              <a:t> </a:t>
            </a:r>
            <a:r>
              <a:rPr lang="es-CL" sz="2400" b="1" i="0" u="none" strike="noStrike" dirty="0">
                <a:effectLst/>
                <a:latin typeface="Calibri" panose="020F0502020204030204" pitchFamily="34" charset="0"/>
              </a:rPr>
              <a:t>3.500 </a:t>
            </a:r>
            <a:endParaRPr lang="es-CL" sz="2400" b="1" dirty="0"/>
          </a:p>
        </p:txBody>
      </p:sp>
    </p:spTree>
    <p:extLst>
      <p:ext uri="{BB962C8B-B14F-4D97-AF65-F5344CB8AC3E}">
        <p14:creationId xmlns:p14="http://schemas.microsoft.com/office/powerpoint/2010/main" val="17093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22" grpId="0"/>
      <p:bldP spid="23"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7745411" y="449551"/>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aphicFrame>
        <p:nvGraphicFramePr>
          <p:cNvPr id="4" name="Tabla 3">
            <a:extLst>
              <a:ext uri="{FF2B5EF4-FFF2-40B4-BE49-F238E27FC236}">
                <a16:creationId xmlns:a16="http://schemas.microsoft.com/office/drawing/2014/main" id="{A3A8425C-4A3A-5F10-F1EF-05C431BA0A7A}"/>
              </a:ext>
            </a:extLst>
          </p:cNvPr>
          <p:cNvGraphicFramePr>
            <a:graphicFrameLocks noGrp="1"/>
          </p:cNvGraphicFramePr>
          <p:nvPr>
            <p:extLst>
              <p:ext uri="{D42A27DB-BD31-4B8C-83A1-F6EECF244321}">
                <p14:modId xmlns:p14="http://schemas.microsoft.com/office/powerpoint/2010/main" val="3820378508"/>
              </p:ext>
            </p:extLst>
          </p:nvPr>
        </p:nvGraphicFramePr>
        <p:xfrm>
          <a:off x="1108319" y="2576431"/>
          <a:ext cx="6093722" cy="3187177"/>
        </p:xfrm>
        <a:graphic>
          <a:graphicData uri="http://schemas.openxmlformats.org/drawingml/2006/table">
            <a:tbl>
              <a:tblPr/>
              <a:tblGrid>
                <a:gridCol w="1472803">
                  <a:extLst>
                    <a:ext uri="{9D8B030D-6E8A-4147-A177-3AD203B41FA5}">
                      <a16:colId xmlns:a16="http://schemas.microsoft.com/office/drawing/2014/main" val="778445858"/>
                    </a:ext>
                  </a:extLst>
                </a:gridCol>
                <a:gridCol w="1472803">
                  <a:extLst>
                    <a:ext uri="{9D8B030D-6E8A-4147-A177-3AD203B41FA5}">
                      <a16:colId xmlns:a16="http://schemas.microsoft.com/office/drawing/2014/main" val="3246168257"/>
                    </a:ext>
                  </a:extLst>
                </a:gridCol>
                <a:gridCol w="1675313">
                  <a:extLst>
                    <a:ext uri="{9D8B030D-6E8A-4147-A177-3AD203B41FA5}">
                      <a16:colId xmlns:a16="http://schemas.microsoft.com/office/drawing/2014/main" val="679029059"/>
                    </a:ext>
                  </a:extLst>
                </a:gridCol>
                <a:gridCol w="1472803">
                  <a:extLst>
                    <a:ext uri="{9D8B030D-6E8A-4147-A177-3AD203B41FA5}">
                      <a16:colId xmlns:a16="http://schemas.microsoft.com/office/drawing/2014/main" val="1278137255"/>
                    </a:ext>
                  </a:extLst>
                </a:gridCol>
              </a:tblGrid>
              <a:tr h="13329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CL"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CL" sz="2400" b="0" i="0" u="none" strike="noStrike" dirty="0">
                          <a:solidFill>
                            <a:schemeClr val="tx1"/>
                          </a:solidFill>
                          <a:effectLst/>
                          <a:latin typeface="Calibri" panose="020F0502020204030204" pitchFamily="34" charset="0"/>
                        </a:rPr>
                        <a:t>TOPE MÁXIMO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CL" sz="2400" b="0" i="0" u="none" strike="noStrike" dirty="0">
                          <a:solidFill>
                            <a:schemeClr val="tx1"/>
                          </a:solidFill>
                          <a:effectLst/>
                          <a:latin typeface="Calibri" panose="020F0502020204030204" pitchFamily="34" charset="0"/>
                        </a:rPr>
                        <a:t>REEMBOLSO X VOTO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CL" sz="2400" b="0" i="0" u="none" strike="noStrike" dirty="0">
                          <a:solidFill>
                            <a:schemeClr val="tx1"/>
                          </a:solidFill>
                          <a:effectLst/>
                          <a:latin typeface="Calibri" panose="020F0502020204030204" pitchFamily="34" charset="0"/>
                        </a:rPr>
                        <a:t>N° DE VOTOS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3137358"/>
                  </a:ext>
                </a:extLst>
              </a:tr>
              <a:tr h="92712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CL" sz="2400" b="0" i="0" u="none" strike="noStrike" dirty="0">
                          <a:solidFill>
                            <a:srgbClr val="000000"/>
                          </a:solidFill>
                          <a:effectLst/>
                          <a:latin typeface="Calibri" panose="020F0502020204030204" pitchFamily="34" charset="0"/>
                        </a:rPr>
                        <a:t>HOMBRES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CL" sz="2400" b="0" i="0" u="none" strike="noStrike" dirty="0">
                          <a:solidFill>
                            <a:srgbClr val="000000"/>
                          </a:solidFill>
                          <a:effectLst/>
                          <a:latin typeface="Calibri" panose="020F0502020204030204" pitchFamily="34" charset="0"/>
                        </a:rPr>
                        <a:t>95.118.474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CL" sz="2400" b="0" i="0" u="none" strike="noStrike" dirty="0">
                          <a:solidFill>
                            <a:srgbClr val="000000"/>
                          </a:solidFill>
                          <a:effectLst/>
                          <a:latin typeface="Calibri" panose="020F0502020204030204" pitchFamily="34" charset="0"/>
                        </a:rPr>
                        <a:t>1377,2304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b"/>
                      <a:r>
                        <a:rPr lang="es-CL" sz="2400" b="0" i="0" u="none" strike="noStrike" dirty="0">
                          <a:solidFill>
                            <a:srgbClr val="000000"/>
                          </a:solidFill>
                          <a:effectLst/>
                          <a:latin typeface="Calibri" panose="020F0502020204030204" pitchFamily="34" charset="0"/>
                        </a:rPr>
                        <a:t>      69.065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96001003"/>
                  </a:ext>
                </a:extLst>
              </a:tr>
              <a:tr h="92712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CL" sz="2400" b="0" i="0" u="none" strike="noStrike" dirty="0">
                          <a:solidFill>
                            <a:srgbClr val="000000"/>
                          </a:solidFill>
                          <a:effectLst/>
                          <a:latin typeface="Calibri" panose="020F0502020204030204" pitchFamily="34" charset="0"/>
                        </a:rPr>
                        <a:t>MUJERES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CL" sz="2400" b="0" i="0" u="none" strike="noStrike" dirty="0">
                          <a:solidFill>
                            <a:srgbClr val="000000"/>
                          </a:solidFill>
                          <a:effectLst/>
                          <a:latin typeface="Calibri" panose="020F0502020204030204" pitchFamily="34" charset="0"/>
                        </a:rPr>
                        <a:t>95.118.474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CL" sz="2400" b="0" i="0" u="none" strike="noStrike" dirty="0">
                          <a:solidFill>
                            <a:srgbClr val="000000"/>
                          </a:solidFill>
                          <a:effectLst/>
                          <a:latin typeface="Calibri" panose="020F0502020204030204" pitchFamily="34" charset="0"/>
                        </a:rPr>
                        <a:t>1721,538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es-CL" sz="2400" b="0" i="0" u="none" strike="noStrike" dirty="0">
                          <a:solidFill>
                            <a:srgbClr val="000000"/>
                          </a:solidFill>
                          <a:effectLst/>
                          <a:latin typeface="Calibri" panose="020F0502020204030204" pitchFamily="34" charset="0"/>
                        </a:rPr>
                        <a:t>      55.252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04185308"/>
                  </a:ext>
                </a:extLst>
              </a:tr>
            </a:tbl>
          </a:graphicData>
        </a:graphic>
      </p:graphicFrame>
      <p:sp>
        <p:nvSpPr>
          <p:cNvPr id="7" name="CuadroTexto 6">
            <a:extLst>
              <a:ext uri="{FF2B5EF4-FFF2-40B4-BE49-F238E27FC236}">
                <a16:creationId xmlns:a16="http://schemas.microsoft.com/office/drawing/2014/main" id="{5662443E-BFFE-B4A2-C62E-E47F104075BD}"/>
              </a:ext>
            </a:extLst>
          </p:cNvPr>
          <p:cNvSpPr txBox="1"/>
          <p:nvPr/>
        </p:nvSpPr>
        <p:spPr>
          <a:xfrm>
            <a:off x="7642746" y="2702257"/>
            <a:ext cx="4339988" cy="1200329"/>
          </a:xfrm>
          <a:prstGeom prst="rect">
            <a:avLst/>
          </a:prstGeom>
          <a:noFill/>
        </p:spPr>
        <p:txBody>
          <a:bodyPr wrap="square" rtlCol="0">
            <a:spAutoFit/>
          </a:bodyPr>
          <a:lstStyle/>
          <a:p>
            <a:r>
              <a:rPr lang="es-CL" sz="3600" b="1" dirty="0">
                <a:solidFill>
                  <a:srgbClr val="FFFF00"/>
                </a:solidFill>
                <a:highlight>
                  <a:srgbClr val="FF0000"/>
                </a:highlight>
                <a:latin typeface="Calibri" panose="020F0502020204030204"/>
              </a:rPr>
              <a:t>¿Conviene la paridad electoral “Perse”?</a:t>
            </a:r>
          </a:p>
        </p:txBody>
      </p:sp>
    </p:spTree>
    <p:extLst>
      <p:ext uri="{BB962C8B-B14F-4D97-AF65-F5344CB8AC3E}">
        <p14:creationId xmlns:p14="http://schemas.microsoft.com/office/powerpoint/2010/main" val="68087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331823-DB48-26D2-F3B3-DAE1B00F83F6}"/>
              </a:ext>
            </a:extLst>
          </p:cNvPr>
          <p:cNvSpPr txBox="1"/>
          <p:nvPr/>
        </p:nvSpPr>
        <p:spPr>
          <a:xfrm>
            <a:off x="7614739" y="896855"/>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Taller </a:t>
            </a:r>
          </a:p>
          <a:p>
            <a:pPr>
              <a:lnSpc>
                <a:spcPct val="90000"/>
              </a:lnSpc>
              <a:spcBef>
                <a:spcPct val="0"/>
              </a:spcBef>
              <a:spcAft>
                <a:spcPts val="600"/>
              </a:spcAft>
            </a:pPr>
            <a:r>
              <a:rPr lang="en-US" sz="5400" dirty="0">
                <a:latin typeface="+mj-lt"/>
                <a:ea typeface="+mj-ea"/>
                <a:cs typeface="+mj-cs"/>
              </a:rPr>
              <a:t>Presupuesto de campaña</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Imagen 1">
            <a:extLst>
              <a:ext uri="{FF2B5EF4-FFF2-40B4-BE49-F238E27FC236}">
                <a16:creationId xmlns:a16="http://schemas.microsoft.com/office/drawing/2014/main" id="{403CA1AE-84CA-0810-AC25-F8FE236E35CF}"/>
              </a:ext>
            </a:extLst>
          </p:cNvPr>
          <p:cNvPicPr>
            <a:picLocks noChangeAspect="1"/>
          </p:cNvPicPr>
          <p:nvPr/>
        </p:nvPicPr>
        <p:blipFill rotWithShape="1">
          <a:blip r:embed="rId2"/>
          <a:srcRect t="14666" b="312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CuadroTexto 3">
            <a:extLst>
              <a:ext uri="{FF2B5EF4-FFF2-40B4-BE49-F238E27FC236}">
                <a16:creationId xmlns:a16="http://schemas.microsoft.com/office/drawing/2014/main" id="{B531A2E0-A669-A6D5-7A1C-ECE3652F0769}"/>
              </a:ext>
            </a:extLst>
          </p:cNvPr>
          <p:cNvSpPr txBox="1"/>
          <p:nvPr/>
        </p:nvSpPr>
        <p:spPr>
          <a:xfrm>
            <a:off x="6747908" y="4476465"/>
            <a:ext cx="4954137" cy="1754326"/>
          </a:xfrm>
          <a:prstGeom prst="rect">
            <a:avLst/>
          </a:prstGeom>
          <a:noFill/>
        </p:spPr>
        <p:txBody>
          <a:bodyPr wrap="square" rtlCol="0">
            <a:spAutoFit/>
          </a:bodyPr>
          <a:lstStyle/>
          <a:p>
            <a:pPr algn="ctr"/>
            <a:r>
              <a:rPr lang="es-CL" sz="3600" dirty="0"/>
              <a:t>FECHA DE ENTREGA VIERNES 2 DE DICIEMBRE 24:00 HRS. </a:t>
            </a:r>
          </a:p>
        </p:txBody>
      </p:sp>
    </p:spTree>
    <p:extLst>
      <p:ext uri="{BB962C8B-B14F-4D97-AF65-F5344CB8AC3E}">
        <p14:creationId xmlns:p14="http://schemas.microsoft.com/office/powerpoint/2010/main" val="7218634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046ADFA6-22B9-849D-84B4-FDD8F0CD61EF}"/>
              </a:ext>
            </a:extLst>
          </p:cNvPr>
          <p:cNvPicPr>
            <a:picLocks noChangeAspect="1"/>
          </p:cNvPicPr>
          <p:nvPr/>
        </p:nvPicPr>
        <p:blipFill>
          <a:blip r:embed="rId2"/>
          <a:stretch>
            <a:fillRect/>
          </a:stretch>
        </p:blipFill>
        <p:spPr>
          <a:xfrm>
            <a:off x="340493" y="99790"/>
            <a:ext cx="1490501" cy="1769141"/>
          </a:xfrm>
          <a:prstGeom prst="rect">
            <a:avLst/>
          </a:prstGeom>
          <a:ln>
            <a:noFill/>
          </a:ln>
        </p:spPr>
      </p:pic>
      <p:sp>
        <p:nvSpPr>
          <p:cNvPr id="3" name="CuadroTexto 2">
            <a:extLst>
              <a:ext uri="{FF2B5EF4-FFF2-40B4-BE49-F238E27FC236}">
                <a16:creationId xmlns:a16="http://schemas.microsoft.com/office/drawing/2014/main" id="{24489E8F-ACDC-BB9D-FD30-F1220B0483BC}"/>
              </a:ext>
            </a:extLst>
          </p:cNvPr>
          <p:cNvSpPr txBox="1"/>
          <p:nvPr/>
        </p:nvSpPr>
        <p:spPr>
          <a:xfrm>
            <a:off x="436027" y="2579489"/>
            <a:ext cx="10584924" cy="2062103"/>
          </a:xfrm>
          <a:prstGeom prst="rect">
            <a:avLst/>
          </a:prstGeom>
          <a:noFill/>
        </p:spPr>
        <p:txBody>
          <a:bodyPr wrap="square" rtlCol="0">
            <a:spAutoFit/>
          </a:bodyPr>
          <a:lstStyle/>
          <a:p>
            <a:pPr algn="ctr"/>
            <a:r>
              <a:rPr lang="es-CL" sz="3200" b="1" dirty="0">
                <a:solidFill>
                  <a:srgbClr val="0070C0"/>
                </a:solidFill>
              </a:rPr>
              <a:t>INGRESO: Financiamiento estatal  por voto obtenido </a:t>
            </a:r>
          </a:p>
          <a:p>
            <a:pPr algn="ctr"/>
            <a:endParaRPr lang="es-CL" sz="3200" b="1" dirty="0">
              <a:solidFill>
                <a:srgbClr val="0070C0"/>
              </a:solidFill>
            </a:endParaRPr>
          </a:p>
          <a:p>
            <a:pPr algn="ctr"/>
            <a:r>
              <a:rPr lang="es-CL" sz="3200" b="1" dirty="0">
                <a:solidFill>
                  <a:srgbClr val="0070C0"/>
                </a:solidFill>
              </a:rPr>
              <a:t>Voto obtenido= 1era Cifra repartidora elección municipal 2021</a:t>
            </a:r>
          </a:p>
        </p:txBody>
      </p:sp>
      <p:sp>
        <p:nvSpPr>
          <p:cNvPr id="5" name="CuadroTexto 4">
            <a:extLst>
              <a:ext uri="{FF2B5EF4-FFF2-40B4-BE49-F238E27FC236}">
                <a16:creationId xmlns:a16="http://schemas.microsoft.com/office/drawing/2014/main" id="{1CE9614D-6039-EA74-14EF-8FA45375D797}"/>
              </a:ext>
            </a:extLst>
          </p:cNvPr>
          <p:cNvSpPr txBox="1"/>
          <p:nvPr/>
        </p:nvSpPr>
        <p:spPr>
          <a:xfrm>
            <a:off x="2947916" y="559558"/>
            <a:ext cx="7793220" cy="1200329"/>
          </a:xfrm>
          <a:prstGeom prst="rect">
            <a:avLst/>
          </a:prstGeom>
          <a:noFill/>
        </p:spPr>
        <p:txBody>
          <a:bodyPr wrap="square" rtlCol="0">
            <a:spAutoFit/>
          </a:bodyPr>
          <a:lstStyle/>
          <a:p>
            <a:r>
              <a:rPr lang="es-CL" sz="3600" b="1" dirty="0"/>
              <a:t>Taller, elaborar un presupuesto de campaña.</a:t>
            </a:r>
          </a:p>
        </p:txBody>
      </p:sp>
      <p:sp>
        <p:nvSpPr>
          <p:cNvPr id="8" name="CuadroTexto 7">
            <a:extLst>
              <a:ext uri="{FF2B5EF4-FFF2-40B4-BE49-F238E27FC236}">
                <a16:creationId xmlns:a16="http://schemas.microsoft.com/office/drawing/2014/main" id="{A46D1E20-D4E9-BF14-D039-E622FF0E2477}"/>
              </a:ext>
            </a:extLst>
          </p:cNvPr>
          <p:cNvSpPr txBox="1"/>
          <p:nvPr/>
        </p:nvSpPr>
        <p:spPr>
          <a:xfrm>
            <a:off x="900751" y="5118645"/>
            <a:ext cx="10404339" cy="1077218"/>
          </a:xfrm>
          <a:prstGeom prst="rect">
            <a:avLst/>
          </a:prstGeom>
          <a:noFill/>
        </p:spPr>
        <p:txBody>
          <a:bodyPr wrap="square">
            <a:spAutoFit/>
          </a:bodyPr>
          <a:lstStyle/>
          <a:p>
            <a:r>
              <a:rPr lang="es-CL" sz="3200" b="1" dirty="0">
                <a:solidFill>
                  <a:srgbClr val="FF0000"/>
                </a:solidFill>
              </a:rPr>
              <a:t>GASTOS: Determinado por una la estrategia de campaña a financiar</a:t>
            </a:r>
            <a:endParaRPr lang="es-CL" sz="3200" dirty="0">
              <a:solidFill>
                <a:srgbClr val="FF0000"/>
              </a:solidFill>
            </a:endParaRPr>
          </a:p>
        </p:txBody>
      </p:sp>
    </p:spTree>
    <p:extLst>
      <p:ext uri="{BB962C8B-B14F-4D97-AF65-F5344CB8AC3E}">
        <p14:creationId xmlns:p14="http://schemas.microsoft.com/office/powerpoint/2010/main" val="27426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5" name="CuadroTexto 4">
            <a:extLst>
              <a:ext uri="{FF2B5EF4-FFF2-40B4-BE49-F238E27FC236}">
                <a16:creationId xmlns:a16="http://schemas.microsoft.com/office/drawing/2014/main" id="{5F8698D1-A1F2-9F5B-B4C6-D6857B121C13}"/>
              </a:ext>
            </a:extLst>
          </p:cNvPr>
          <p:cNvSpPr txBox="1"/>
          <p:nvPr/>
        </p:nvSpPr>
        <p:spPr>
          <a:xfrm>
            <a:off x="560626" y="2809911"/>
            <a:ext cx="11070747"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El presupuesto es </a:t>
            </a:r>
            <a:r>
              <a:rPr lang="es-CL" sz="3600" b="1" dirty="0">
                <a:solidFill>
                  <a:srgbClr val="FFC000"/>
                </a:solidFill>
                <a:latin typeface="arial" panose="020B0604020202020204" pitchFamily="34" charset="0"/>
              </a:rPr>
              <a:t>una</a:t>
            </a:r>
            <a:r>
              <a:rPr kumimoji="0" lang="es-CL" sz="36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herramienta de </a:t>
            </a:r>
            <a:r>
              <a:rPr kumimoji="0" lang="es-CL" sz="3600" b="1" i="0" u="sng" strike="noStrike" kern="1200" cap="none" spc="0" normalizeH="0" baseline="0" noProof="0" dirty="0">
                <a:ln>
                  <a:noFill/>
                </a:ln>
                <a:effectLst/>
                <a:uLnTx/>
                <a:uFillTx/>
                <a:latin typeface="arial" panose="020B0604020202020204" pitchFamily="34" charset="0"/>
                <a:ea typeface="+mn-ea"/>
                <a:cs typeface="+mn-cs"/>
              </a:rPr>
              <a:t>planificación</a:t>
            </a:r>
            <a:r>
              <a:rPr kumimoji="0" lang="es-CL" sz="36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y </a:t>
            </a:r>
            <a:r>
              <a:rPr kumimoji="0" lang="es-CL" sz="3600" b="1" i="0" u="sng" strike="noStrike" kern="1200" cap="none" spc="0" normalizeH="0" baseline="0" noProof="0" dirty="0">
                <a:ln>
                  <a:noFill/>
                </a:ln>
                <a:effectLst/>
                <a:uLnTx/>
                <a:uFillTx/>
                <a:latin typeface="arial" panose="020B0604020202020204" pitchFamily="34" charset="0"/>
                <a:ea typeface="+mn-ea"/>
                <a:cs typeface="+mn-cs"/>
              </a:rPr>
              <a:t>control</a:t>
            </a:r>
            <a:r>
              <a:rPr kumimoji="0" lang="es-CL" sz="3600" b="1" i="0" u="none" strike="noStrike" kern="1200" cap="none" spc="0" normalizeH="0" baseline="0" noProof="0" dirty="0">
                <a:ln>
                  <a:noFill/>
                </a:ln>
                <a:effectLst/>
                <a:uLnTx/>
                <a:uFillTx/>
                <a:latin typeface="arial" panose="020B0604020202020204" pitchFamily="34" charset="0"/>
                <a:ea typeface="+mn-ea"/>
                <a:cs typeface="+mn-cs"/>
              </a:rPr>
              <a:t> </a:t>
            </a:r>
            <a:r>
              <a:rPr kumimoji="0" lang="es-CL" sz="36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de todos los </a:t>
            </a:r>
            <a:r>
              <a:rPr kumimoji="0" lang="es-CL" sz="3600" b="1" i="1" u="none" strike="noStrike" kern="1200" cap="none" spc="0" normalizeH="0" baseline="0" noProof="0" dirty="0">
                <a:ln>
                  <a:noFill/>
                </a:ln>
                <a:solidFill>
                  <a:srgbClr val="FFC000"/>
                </a:solidFill>
                <a:effectLst/>
                <a:uLnTx/>
                <a:uFillTx/>
                <a:latin typeface="arial" panose="020B0604020202020204" pitchFamily="34" charset="0"/>
                <a:ea typeface="+mn-ea"/>
                <a:cs typeface="+mn-cs"/>
              </a:rPr>
              <a:t>i</a:t>
            </a:r>
            <a:r>
              <a:rPr kumimoji="0" lang="es-CL" sz="3600" b="1" i="1" u="sng" strike="noStrike" kern="1200" cap="none" spc="0" normalizeH="0" baseline="0" noProof="0" dirty="0">
                <a:ln>
                  <a:noFill/>
                </a:ln>
                <a:solidFill>
                  <a:srgbClr val="FFC000"/>
                </a:solidFill>
                <a:effectLst/>
                <a:uLnTx/>
                <a:uFillTx/>
                <a:latin typeface="arial" panose="020B0604020202020204" pitchFamily="34" charset="0"/>
                <a:ea typeface="+mn-ea"/>
                <a:cs typeface="+mn-cs"/>
              </a:rPr>
              <a:t>ngresos</a:t>
            </a:r>
            <a:r>
              <a:rPr kumimoji="0" lang="es-CL" sz="36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y </a:t>
            </a:r>
            <a:r>
              <a:rPr kumimoji="0" lang="es-CL" sz="3600" b="1" i="1" u="sng" strike="noStrike" kern="1200" cap="none" spc="0" normalizeH="0" baseline="0" noProof="0" dirty="0">
                <a:ln>
                  <a:noFill/>
                </a:ln>
                <a:solidFill>
                  <a:srgbClr val="FFC000"/>
                </a:solidFill>
                <a:effectLst/>
                <a:uLnTx/>
                <a:uFillTx/>
                <a:latin typeface="arial" panose="020B0604020202020204" pitchFamily="34" charset="0"/>
                <a:ea typeface="+mn-ea"/>
                <a:cs typeface="+mn-cs"/>
              </a:rPr>
              <a:t>gastos</a:t>
            </a:r>
            <a:r>
              <a:rPr kumimoji="0" lang="es-CL" sz="36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de una campaña electoral.</a:t>
            </a:r>
            <a:endParaRPr kumimoji="0" lang="es-CL" sz="3600" b="1" i="0" u="none" strike="noStrike" kern="1200" cap="none" spc="0" normalizeH="0" baseline="0" noProof="0" dirty="0">
              <a:ln>
                <a:noFill/>
              </a:ln>
              <a:solidFill>
                <a:srgbClr val="FFC000"/>
              </a:solidFill>
              <a:effectLst/>
              <a:uLnTx/>
              <a:uFillTx/>
              <a:latin typeface="Avenir Next LT Pro"/>
              <a:ea typeface="+mn-ea"/>
              <a:cs typeface="+mn-cs"/>
            </a:endParaRPr>
          </a:p>
        </p:txBody>
      </p:sp>
      <p:sp>
        <p:nvSpPr>
          <p:cNvPr id="6" name="CuadroTexto 5">
            <a:extLst>
              <a:ext uri="{FF2B5EF4-FFF2-40B4-BE49-F238E27FC236}">
                <a16:creationId xmlns:a16="http://schemas.microsoft.com/office/drawing/2014/main" id="{9F7F8291-3226-8B50-57E5-C7ABBEC0ECB6}"/>
              </a:ext>
            </a:extLst>
          </p:cNvPr>
          <p:cNvSpPr txBox="1"/>
          <p:nvPr/>
        </p:nvSpPr>
        <p:spPr>
          <a:xfrm>
            <a:off x="7497599" y="1187106"/>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ED290254-5C4A-42BD-81A3-36E68A4CB64A}"/>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54627814-E458-1AE4-93D8-532BA4522780}"/>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E286158-749D-C20C-DF67-83F50235A246}"/>
                </a:ext>
              </a:extLst>
            </p:cNvPr>
            <p:cNvSpPr/>
            <p:nvPr/>
          </p:nvSpPr>
          <p:spPr>
            <a:xfrm>
              <a:off x="3333294" y="889615"/>
              <a:ext cx="8365437" cy="1693095"/>
            </a:xfrm>
            <a:prstGeom prst="rect">
              <a:avLst/>
            </a:prstGeom>
            <a:noFill/>
          </p:spPr>
          <p:txBody>
            <a:bodyPr wrap="square" lIns="91440" tIns="45720" rIns="91440" bIns="45720">
              <a:spAutoFit/>
            </a:bodyPr>
            <a:lstStyle/>
            <a:p>
              <a:pPr marL="32246" defTabSz="829178">
                <a:spcBef>
                  <a:spcPts val="404"/>
                </a:spcBef>
                <a:defRPr/>
              </a:pPr>
              <a:r>
                <a:rPr lang="es-CL" b="1" spc="95" dirty="0">
                  <a:solidFill>
                    <a:prstClr val="white"/>
                  </a:solidFill>
                  <a:latin typeface="Trebuchet MS"/>
                  <a:cs typeface="Trebuchet MS"/>
                </a:rPr>
                <a:t>3ra. Versión</a:t>
              </a:r>
            </a:p>
            <a:p>
              <a:pPr marL="32246" defTabSz="829178">
                <a:spcBef>
                  <a:spcPts val="404"/>
                </a:spcBef>
                <a:defRPr/>
              </a:pPr>
              <a:r>
                <a:rPr lang="es-CL" b="1" spc="95" dirty="0">
                  <a:solidFill>
                    <a:prstClr val="white"/>
                  </a:solidFill>
                  <a:latin typeface="Trebuchet MS"/>
                  <a:cs typeface="Trebuchet MS"/>
                </a:rPr>
                <a:t>DIPLOMADO Internacional	</a:t>
              </a:r>
              <a:endParaRPr lang="es-CL" b="1" dirty="0">
                <a:solidFill>
                  <a:prstClr val="white"/>
                </a:solidFill>
                <a:latin typeface="Trebuchet MS"/>
                <a:cs typeface="Trebuchet MS"/>
              </a:endParaRPr>
            </a:p>
            <a:p>
              <a:pPr marL="11516" marR="138196" algn="just" defTabSz="829178">
                <a:spcBef>
                  <a:spcPts val="9"/>
                </a:spcBef>
                <a:defRPr/>
              </a:pPr>
              <a:r>
                <a:rPr lang="es-CL" b="1" spc="68" dirty="0">
                  <a:solidFill>
                    <a:prstClr val="white"/>
                  </a:solidFill>
                  <a:latin typeface="Tahoma"/>
                  <a:cs typeface="Tahoma"/>
                </a:rPr>
                <a:t>Gerencia </a:t>
              </a:r>
              <a:r>
                <a:rPr lang="es-CL" b="1" spc="45" dirty="0">
                  <a:solidFill>
                    <a:prstClr val="white"/>
                  </a:solidFill>
                  <a:latin typeface="Tahoma"/>
                  <a:cs typeface="Tahoma"/>
                </a:rPr>
                <a:t>en </a:t>
              </a:r>
              <a:r>
                <a:rPr lang="es-CL" b="1" spc="77" dirty="0">
                  <a:solidFill>
                    <a:prstClr val="white"/>
                  </a:solidFill>
                  <a:latin typeface="Tahoma"/>
                  <a:cs typeface="Tahoma"/>
                </a:rPr>
                <a:t>marketing </a:t>
              </a:r>
              <a:r>
                <a:rPr lang="es-CL" b="1" spc="-549" dirty="0">
                  <a:solidFill>
                    <a:prstClr val="white"/>
                  </a:solidFill>
                  <a:latin typeface="Tahoma"/>
                  <a:cs typeface="Tahoma"/>
                </a:rPr>
                <a:t> </a:t>
              </a:r>
              <a:r>
                <a:rPr lang="es-CL" b="1" spc="41" dirty="0">
                  <a:solidFill>
                    <a:prstClr val="white"/>
                  </a:solidFill>
                  <a:latin typeface="Tahoma"/>
                  <a:cs typeface="Tahoma"/>
                </a:rPr>
                <a:t>electoral </a:t>
              </a:r>
            </a:p>
            <a:p>
              <a:pPr marL="11516" marR="138196" algn="just" defTabSz="829178">
                <a:spcBef>
                  <a:spcPts val="9"/>
                </a:spcBef>
                <a:defRPr/>
              </a:pPr>
              <a:r>
                <a:rPr lang="es-CL" b="1" spc="41" dirty="0">
                  <a:solidFill>
                    <a:prstClr val="white"/>
                  </a:solidFill>
                  <a:latin typeface="Tahoma"/>
                  <a:cs typeface="Tahoma"/>
                </a:rPr>
                <a:t>directo digital relacional</a:t>
              </a:r>
              <a:endParaRPr lang="es-CL" b="1" spc="59" dirty="0">
                <a:solidFill>
                  <a:prstClr val="white"/>
                </a:solidFill>
                <a:latin typeface="Tahoma"/>
                <a:cs typeface="Tahoma"/>
              </a:endParaRPr>
            </a:p>
          </p:txBody>
        </p:sp>
        <p:grpSp>
          <p:nvGrpSpPr>
            <p:cNvPr id="26" name="Grupo 25">
              <a:extLst>
                <a:ext uri="{FF2B5EF4-FFF2-40B4-BE49-F238E27FC236}">
                  <a16:creationId xmlns:a16="http://schemas.microsoft.com/office/drawing/2014/main" id="{65EBE653-52F0-1154-4205-0060AF151613}"/>
                </a:ext>
              </a:extLst>
            </p:cNvPr>
            <p:cNvGrpSpPr/>
            <p:nvPr/>
          </p:nvGrpSpPr>
          <p:grpSpPr>
            <a:xfrm>
              <a:off x="5049672" y="327242"/>
              <a:ext cx="6649060" cy="562373"/>
              <a:chOff x="4798640" y="334197"/>
              <a:chExt cx="6985597" cy="662713"/>
            </a:xfrm>
          </p:grpSpPr>
          <p:grpSp>
            <p:nvGrpSpPr>
              <p:cNvPr id="27" name="Grupo 26">
                <a:extLst>
                  <a:ext uri="{FF2B5EF4-FFF2-40B4-BE49-F238E27FC236}">
                    <a16:creationId xmlns:a16="http://schemas.microsoft.com/office/drawing/2014/main" id="{4A1A2532-9AA8-38D3-8A99-D2498968130E}"/>
                  </a:ext>
                </a:extLst>
              </p:cNvPr>
              <p:cNvGrpSpPr/>
              <p:nvPr/>
            </p:nvGrpSpPr>
            <p:grpSpPr>
              <a:xfrm>
                <a:off x="5950424" y="339949"/>
                <a:ext cx="5833813" cy="656961"/>
                <a:chOff x="4182971" y="3014387"/>
                <a:chExt cx="4329938" cy="414613"/>
              </a:xfrm>
            </p:grpSpPr>
            <p:pic>
              <p:nvPicPr>
                <p:cNvPr id="29" name="Imagen 28">
                  <a:extLst>
                    <a:ext uri="{FF2B5EF4-FFF2-40B4-BE49-F238E27FC236}">
                      <a16:creationId xmlns:a16="http://schemas.microsoft.com/office/drawing/2014/main" id="{18D93F24-700A-FFE4-1FCD-193FD31C1374}"/>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30" name="Imagen 29">
                  <a:extLst>
                    <a:ext uri="{FF2B5EF4-FFF2-40B4-BE49-F238E27FC236}">
                      <a16:creationId xmlns:a16="http://schemas.microsoft.com/office/drawing/2014/main" id="{F149A7CA-3804-1BC7-BEFB-CC1F6B14E330}"/>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1" name="Imagen 30">
                  <a:extLst>
                    <a:ext uri="{FF2B5EF4-FFF2-40B4-BE49-F238E27FC236}">
                      <a16:creationId xmlns:a16="http://schemas.microsoft.com/office/drawing/2014/main" id="{99641288-8203-771E-5C5A-BA4188CC6FD0}"/>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2" name="Imagen 31">
                  <a:extLst>
                    <a:ext uri="{FF2B5EF4-FFF2-40B4-BE49-F238E27FC236}">
                      <a16:creationId xmlns:a16="http://schemas.microsoft.com/office/drawing/2014/main" id="{D43EA02A-2B54-A255-C538-155955526245}"/>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3" name="Imagen 32">
                  <a:extLst>
                    <a:ext uri="{FF2B5EF4-FFF2-40B4-BE49-F238E27FC236}">
                      <a16:creationId xmlns:a16="http://schemas.microsoft.com/office/drawing/2014/main" id="{C5FE74F3-5196-FEEA-9974-C68DD736C917}"/>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8" name="Imagen 27">
                <a:extLst>
                  <a:ext uri="{FF2B5EF4-FFF2-40B4-BE49-F238E27FC236}">
                    <a16:creationId xmlns:a16="http://schemas.microsoft.com/office/drawing/2014/main" id="{CEA30852-5C69-A24D-4D8F-29881424CFAB}"/>
                  </a:ext>
                </a:extLst>
              </p:cNvPr>
              <p:cNvPicPr>
                <a:picLocks noChangeAspect="1"/>
              </p:cNvPicPr>
              <p:nvPr/>
            </p:nvPicPr>
            <p:blipFill>
              <a:blip r:embed="rId8"/>
              <a:stretch>
                <a:fillRect/>
              </a:stretch>
            </p:blipFill>
            <p:spPr>
              <a:xfrm>
                <a:off x="4798640" y="334197"/>
                <a:ext cx="1148572" cy="659656"/>
              </a:xfrm>
              <a:prstGeom prst="rect">
                <a:avLst/>
              </a:prstGeom>
            </p:spPr>
          </p:pic>
        </p:grpSp>
      </p:grpSp>
    </p:spTree>
    <p:extLst>
      <p:ext uri="{BB962C8B-B14F-4D97-AF65-F5344CB8AC3E}">
        <p14:creationId xmlns:p14="http://schemas.microsoft.com/office/powerpoint/2010/main" val="308111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83A55BC-3D5C-49A0-8C32-FBE525FCA258}"/>
              </a:ext>
            </a:extLst>
          </p:cNvPr>
          <p:cNvGraphicFramePr>
            <a:graphicFrameLocks noGrp="1"/>
          </p:cNvGraphicFramePr>
          <p:nvPr>
            <p:extLst>
              <p:ext uri="{D42A27DB-BD31-4B8C-83A1-F6EECF244321}">
                <p14:modId xmlns:p14="http://schemas.microsoft.com/office/powerpoint/2010/main" val="2182490091"/>
              </p:ext>
            </p:extLst>
          </p:nvPr>
        </p:nvGraphicFramePr>
        <p:xfrm>
          <a:off x="478296" y="174281"/>
          <a:ext cx="11017045" cy="6509438"/>
        </p:xfrm>
        <a:graphic>
          <a:graphicData uri="http://schemas.openxmlformats.org/drawingml/2006/table">
            <a:tbl>
              <a:tblPr/>
              <a:tblGrid>
                <a:gridCol w="512863">
                  <a:extLst>
                    <a:ext uri="{9D8B030D-6E8A-4147-A177-3AD203B41FA5}">
                      <a16:colId xmlns:a16="http://schemas.microsoft.com/office/drawing/2014/main" val="61970190"/>
                    </a:ext>
                  </a:extLst>
                </a:gridCol>
                <a:gridCol w="4919680">
                  <a:extLst>
                    <a:ext uri="{9D8B030D-6E8A-4147-A177-3AD203B41FA5}">
                      <a16:colId xmlns:a16="http://schemas.microsoft.com/office/drawing/2014/main" val="2374690308"/>
                    </a:ext>
                  </a:extLst>
                </a:gridCol>
                <a:gridCol w="1614567">
                  <a:extLst>
                    <a:ext uri="{9D8B030D-6E8A-4147-A177-3AD203B41FA5}">
                      <a16:colId xmlns:a16="http://schemas.microsoft.com/office/drawing/2014/main" val="1849107747"/>
                    </a:ext>
                  </a:extLst>
                </a:gridCol>
                <a:gridCol w="987735">
                  <a:extLst>
                    <a:ext uri="{9D8B030D-6E8A-4147-A177-3AD203B41FA5}">
                      <a16:colId xmlns:a16="http://schemas.microsoft.com/office/drawing/2014/main" val="2241473216"/>
                    </a:ext>
                  </a:extLst>
                </a:gridCol>
                <a:gridCol w="1652557">
                  <a:extLst>
                    <a:ext uri="{9D8B030D-6E8A-4147-A177-3AD203B41FA5}">
                      <a16:colId xmlns:a16="http://schemas.microsoft.com/office/drawing/2014/main" val="2145842387"/>
                    </a:ext>
                  </a:extLst>
                </a:gridCol>
                <a:gridCol w="1329643">
                  <a:extLst>
                    <a:ext uri="{9D8B030D-6E8A-4147-A177-3AD203B41FA5}">
                      <a16:colId xmlns:a16="http://schemas.microsoft.com/office/drawing/2014/main" val="3245169648"/>
                    </a:ext>
                  </a:extLst>
                </a:gridCol>
              </a:tblGrid>
              <a:tr h="415733">
                <a:tc>
                  <a:txBody>
                    <a:bodyPr/>
                    <a:lstStyle/>
                    <a:p>
                      <a:pPr algn="l" fontAlgn="b"/>
                      <a:endParaRPr lang="es-CL" sz="16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CL" sz="1600" b="1" i="0" u="none" strike="noStrike" dirty="0">
                          <a:solidFill>
                            <a:srgbClr val="000000"/>
                          </a:solidFill>
                          <a:effectLst/>
                          <a:latin typeface="Calibri" panose="020F0502020204030204" pitchFamily="34" charset="0"/>
                        </a:rPr>
                        <a:t>PRESUPUESTO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ctr" fontAlgn="b"/>
                      <a:r>
                        <a:rPr lang="es-CL" sz="1600" b="1" i="0" u="none" strike="noStrike" dirty="0">
                          <a:solidFill>
                            <a:srgbClr val="000000"/>
                          </a:solidFill>
                          <a:effectLst/>
                          <a:latin typeface="Calibri" panose="020F0502020204030204" pitchFamily="34" charset="0"/>
                        </a:rPr>
                        <a:t> Unitario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000000"/>
                          </a:solidFill>
                          <a:effectLst/>
                          <a:latin typeface="Calibri" panose="020F0502020204030204" pitchFamily="34" charset="0"/>
                        </a:rPr>
                        <a:t>Costo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733191"/>
                  </a:ext>
                </a:extLst>
              </a:tr>
              <a:tr h="332587">
                <a:tc>
                  <a:txBody>
                    <a:bodyPr/>
                    <a:lstStyle/>
                    <a:p>
                      <a:pPr algn="l" fontAlgn="b"/>
                      <a:endParaRPr lang="es-CL" sz="16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CL" sz="16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78862"/>
                  </a:ext>
                </a:extLst>
              </a:tr>
              <a:tr h="332587">
                <a:tc>
                  <a:txBody>
                    <a:bodyPr/>
                    <a:lstStyle/>
                    <a:p>
                      <a:pPr algn="l" fontAlgn="b"/>
                      <a:r>
                        <a:rPr lang="es-CL" sz="1600" b="0" i="0" u="none" strike="noStrike" dirty="0">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1" i="0" u="none" strike="noStrike" dirty="0">
                          <a:solidFill>
                            <a:srgbClr val="000000"/>
                          </a:solidFill>
                          <a:effectLst/>
                          <a:latin typeface="Calibri" panose="020F0502020204030204" pitchFamily="34" charset="0"/>
                        </a:rPr>
                        <a:t>INGRESOS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5250799"/>
                  </a:ext>
                </a:extLst>
              </a:tr>
              <a:tr h="332587">
                <a:tc>
                  <a:txBody>
                    <a:bodyPr/>
                    <a:lstStyle/>
                    <a:p>
                      <a:pPr algn="r" fontAlgn="ctr"/>
                      <a:r>
                        <a:rPr lang="es-CL" sz="1600" b="0" i="0" u="none" strike="noStrike" dirty="0">
                          <a:solidFill>
                            <a:srgbClr val="000000"/>
                          </a:solidFill>
                          <a:effectLst/>
                          <a:latin typeface="Calibri" panose="020F0502020204030204" pitchFamily="34" charset="0"/>
                        </a:rPr>
                        <a:t>1111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Aporte propio en efectivo del candidato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2237994"/>
                  </a:ext>
                </a:extLst>
              </a:tr>
              <a:tr h="332587">
                <a:tc>
                  <a:txBody>
                    <a:bodyPr/>
                    <a:lstStyle/>
                    <a:p>
                      <a:pPr algn="r" fontAlgn="ctr"/>
                      <a:r>
                        <a:rPr lang="es-CL" sz="1600" b="0" i="0" u="none" strike="noStrike" dirty="0">
                          <a:solidFill>
                            <a:srgbClr val="000000"/>
                          </a:solidFill>
                          <a:effectLst/>
                          <a:latin typeface="Calibri" panose="020F0502020204030204" pitchFamily="34" charset="0"/>
                        </a:rPr>
                        <a:t>1112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Aporte propio en especies o servicios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14119929"/>
                  </a:ext>
                </a:extLst>
              </a:tr>
              <a:tr h="332587">
                <a:tc>
                  <a:txBody>
                    <a:bodyPr/>
                    <a:lstStyle/>
                    <a:p>
                      <a:pPr algn="r" fontAlgn="ctr"/>
                      <a:r>
                        <a:rPr lang="es-CL" sz="1600" b="0" i="0" u="none" strike="noStrike" dirty="0">
                          <a:solidFill>
                            <a:srgbClr val="000000"/>
                          </a:solidFill>
                          <a:effectLst/>
                          <a:latin typeface="Calibri" panose="020F0502020204030204" pitchFamily="34" charset="0"/>
                        </a:rPr>
                        <a:t>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Aportes menores sin publicidad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6725339"/>
                  </a:ext>
                </a:extLst>
              </a:tr>
              <a:tr h="332587">
                <a:tc>
                  <a:txBody>
                    <a:bodyPr/>
                    <a:lstStyle/>
                    <a:p>
                      <a:pPr algn="r" fontAlgn="ctr"/>
                      <a:r>
                        <a:rPr lang="es-CL" sz="1600" b="0" i="0" u="none" strike="noStrike" dirty="0">
                          <a:solidFill>
                            <a:srgbClr val="000000"/>
                          </a:solidFill>
                          <a:effectLst/>
                          <a:latin typeface="Calibri" panose="020F0502020204030204" pitchFamily="34" charset="0"/>
                        </a:rPr>
                        <a:t>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Aportes con Publicidad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25618962"/>
                  </a:ext>
                </a:extLst>
              </a:tr>
              <a:tr h="332587">
                <a:tc>
                  <a:txBody>
                    <a:bodyPr/>
                    <a:lstStyle/>
                    <a:p>
                      <a:pPr algn="r" fontAlgn="ctr"/>
                      <a:r>
                        <a:rPr lang="es-CL" sz="1600" b="0" i="0" u="none" strike="noStrike" dirty="0">
                          <a:solidFill>
                            <a:srgbClr val="000000"/>
                          </a:solidFill>
                          <a:effectLst/>
                          <a:latin typeface="Calibri" panose="020F0502020204030204" pitchFamily="34" charset="0"/>
                        </a:rPr>
                        <a:t>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Aportes en dinero de Partidos Politicos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5480138"/>
                  </a:ext>
                </a:extLst>
              </a:tr>
              <a:tr h="332587">
                <a:tc>
                  <a:txBody>
                    <a:bodyPr/>
                    <a:lstStyle/>
                    <a:p>
                      <a:pPr algn="r" fontAlgn="ctr"/>
                      <a:r>
                        <a:rPr lang="es-CL" sz="1600" b="0" i="0" u="none" strike="noStrike" dirty="0">
                          <a:solidFill>
                            <a:srgbClr val="000000"/>
                          </a:solidFill>
                          <a:effectLst/>
                          <a:latin typeface="Calibri" panose="020F0502020204030204" pitchFamily="34" charset="0"/>
                        </a:rPr>
                        <a:t>121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Aportes en especies o servicios de terceros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4316273"/>
                  </a:ext>
                </a:extLst>
              </a:tr>
              <a:tr h="332587">
                <a:tc>
                  <a:txBody>
                    <a:bodyPr/>
                    <a:lstStyle/>
                    <a:p>
                      <a:pPr algn="r" fontAlgn="ctr"/>
                      <a:r>
                        <a:rPr lang="es-CL" sz="1600" b="0" i="0" u="none" strike="noStrike" dirty="0">
                          <a:solidFill>
                            <a:srgbClr val="000000"/>
                          </a:solidFill>
                          <a:effectLst/>
                          <a:latin typeface="Calibri" panose="020F050202020403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Aportes en especies o servicios de partidos políticos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36942872"/>
                  </a:ext>
                </a:extLst>
              </a:tr>
              <a:tr h="332587">
                <a:tc>
                  <a:txBody>
                    <a:bodyPr/>
                    <a:lstStyle/>
                    <a:p>
                      <a:pPr algn="r" fontAlgn="ctr"/>
                      <a:r>
                        <a:rPr lang="es-CL" sz="1600" b="0" i="0" u="none" strike="noStrike" dirty="0">
                          <a:solidFill>
                            <a:srgbClr val="000000"/>
                          </a:solidFill>
                          <a:effectLst/>
                          <a:latin typeface="Calibri" panose="020F0502020204030204" pitchFamily="34" charset="0"/>
                        </a:rPr>
                        <a:t>131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Financiamiento a partidos políticos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9836354"/>
                  </a:ext>
                </a:extLst>
              </a:tr>
              <a:tr h="332587">
                <a:tc>
                  <a:txBody>
                    <a:bodyPr/>
                    <a:lstStyle/>
                    <a:p>
                      <a:pPr algn="r" fontAlgn="ctr"/>
                      <a:r>
                        <a:rPr lang="es-CL" sz="1600" b="0" i="0" u="none" strike="noStrike" dirty="0">
                          <a:solidFill>
                            <a:srgbClr val="000000"/>
                          </a:solidFill>
                          <a:effectLst/>
                          <a:latin typeface="Calibri" panose="020F0502020204030204" pitchFamily="34" charset="0"/>
                        </a:rPr>
                        <a:t>132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Financiamiento a candidatos independientes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94320341"/>
                  </a:ext>
                </a:extLst>
              </a:tr>
              <a:tr h="332587">
                <a:tc>
                  <a:txBody>
                    <a:bodyPr/>
                    <a:lstStyle/>
                    <a:p>
                      <a:pPr algn="r" fontAlgn="ctr"/>
                      <a:r>
                        <a:rPr lang="es-CL" sz="1600" b="0" i="0" u="none" strike="noStrike" dirty="0">
                          <a:solidFill>
                            <a:srgbClr val="000000"/>
                          </a:solidFill>
                          <a:effectLst/>
                          <a:latin typeface="Calibri" panose="020F0502020204030204" pitchFamily="34" charset="0"/>
                        </a:rPr>
                        <a:t>141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Créditos con mandato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01411947"/>
                  </a:ext>
                </a:extLst>
              </a:tr>
              <a:tr h="332587">
                <a:tc>
                  <a:txBody>
                    <a:bodyPr/>
                    <a:lstStyle/>
                    <a:p>
                      <a:pPr algn="r" fontAlgn="ctr"/>
                      <a:r>
                        <a:rPr lang="es-CL" sz="1600" b="0" i="0" u="none" strike="noStrike" dirty="0">
                          <a:solidFill>
                            <a:srgbClr val="000000"/>
                          </a:solidFill>
                          <a:effectLst/>
                          <a:latin typeface="Calibri" panose="020F0502020204030204" pitchFamily="34" charset="0"/>
                        </a:rPr>
                        <a:t>142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Cesión de derecho a reembolso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5247504"/>
                  </a:ext>
                </a:extLst>
              </a:tr>
              <a:tr h="332587">
                <a:tc>
                  <a:txBody>
                    <a:bodyPr/>
                    <a:lstStyle/>
                    <a:p>
                      <a:pPr algn="r" fontAlgn="ctr"/>
                      <a:r>
                        <a:rPr lang="es-CL" sz="1600" b="0" i="0" u="none" strike="noStrike" dirty="0">
                          <a:solidFill>
                            <a:srgbClr val="000000"/>
                          </a:solidFill>
                          <a:effectLst/>
                          <a:latin typeface="Calibri" panose="020F0502020204030204" pitchFamily="34" charset="0"/>
                        </a:rPr>
                        <a:t>143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3600" b="0" i="0" u="none" strike="noStrike" dirty="0">
                          <a:solidFill>
                            <a:srgbClr val="000000"/>
                          </a:solidFill>
                          <a:effectLst/>
                          <a:latin typeface="Calibri" panose="020F0502020204030204" pitchFamily="34" charset="0"/>
                        </a:rPr>
                        <a:t>Reembolso de gastos electorales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74291193"/>
                  </a:ext>
                </a:extLst>
              </a:tr>
              <a:tr h="332587">
                <a:tc>
                  <a:txBody>
                    <a:bodyPr/>
                    <a:lstStyle/>
                    <a:p>
                      <a:pPr algn="l" fontAlgn="b"/>
                      <a:r>
                        <a:rPr lang="es-CL" sz="1600" b="0" i="0" u="none" strike="noStrike" dirty="0">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ctr"/>
                      <a:r>
                        <a:rPr lang="es-CL" sz="1600" b="1"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s-CL" sz="1600" b="1"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s-CL" sz="1600" b="1" i="0" u="none" strike="noStrike" dirty="0">
                          <a:solidFill>
                            <a:srgbClr val="000000"/>
                          </a:solidFill>
                          <a:effectLst/>
                          <a:latin typeface="Calibri" panose="020F0502020204030204" pitchFamily="34" charset="0"/>
                        </a:rPr>
                        <a:t>TOTAL INGRESOS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s-CL" sz="1600" b="1" i="0" u="none" strike="noStrike" dirty="0">
                          <a:solidFill>
                            <a:srgbClr val="000000"/>
                          </a:solidFill>
                          <a:effectLst/>
                          <a:latin typeface="Calibri" panose="020F050202020403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26508802"/>
                  </a:ext>
                </a:extLst>
              </a:tr>
              <a:tr h="332587">
                <a:tc>
                  <a:txBody>
                    <a:bodyPr/>
                    <a:lstStyle/>
                    <a:p>
                      <a:pPr algn="l" fontAlgn="b"/>
                      <a:r>
                        <a:rPr lang="es-CL" sz="1600" b="0" i="0" u="none" strike="noStrike" dirty="0">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s-CL" sz="1600" b="1" i="0" u="none" strike="noStrike" dirty="0">
                          <a:solidFill>
                            <a:srgbClr val="0070C0"/>
                          </a:solidFill>
                          <a:effectLst/>
                          <a:latin typeface="Calibri" panose="020F0502020204030204" pitchFamily="34" charset="0"/>
                        </a:rPr>
                        <a:t>TOTAL INGRESOS DISPONIBLES para Campaña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L" sz="1600" b="1" i="0" u="none" strike="noStrike" dirty="0">
                          <a:solidFill>
                            <a:srgbClr val="0070C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1480472"/>
                  </a:ext>
                </a:extLst>
              </a:tr>
            </a:tbl>
          </a:graphicData>
        </a:graphic>
      </p:graphicFrame>
      <p:pic>
        <p:nvPicPr>
          <p:cNvPr id="2" name="Imagen 1">
            <a:extLst>
              <a:ext uri="{FF2B5EF4-FFF2-40B4-BE49-F238E27FC236}">
                <a16:creationId xmlns:a16="http://schemas.microsoft.com/office/drawing/2014/main" id="{5733E247-8836-C618-AE55-9488C0B7F580}"/>
              </a:ext>
            </a:extLst>
          </p:cNvPr>
          <p:cNvPicPr>
            <a:picLocks noChangeAspect="1"/>
          </p:cNvPicPr>
          <p:nvPr/>
        </p:nvPicPr>
        <p:blipFill>
          <a:blip r:embed="rId2"/>
          <a:stretch>
            <a:fillRect/>
          </a:stretch>
        </p:blipFill>
        <p:spPr>
          <a:xfrm>
            <a:off x="5209510" y="0"/>
            <a:ext cx="1554615" cy="1847248"/>
          </a:xfrm>
          <a:prstGeom prst="rect">
            <a:avLst/>
          </a:prstGeom>
        </p:spPr>
      </p:pic>
    </p:spTree>
    <p:extLst>
      <p:ext uri="{BB962C8B-B14F-4D97-AF65-F5344CB8AC3E}">
        <p14:creationId xmlns:p14="http://schemas.microsoft.com/office/powerpoint/2010/main" val="279374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EE546C4-2D11-40C0-BD1A-FFDBB9094F48}"/>
              </a:ext>
            </a:extLst>
          </p:cNvPr>
          <p:cNvGraphicFramePr>
            <a:graphicFrameLocks noGrp="1"/>
          </p:cNvGraphicFramePr>
          <p:nvPr>
            <p:extLst>
              <p:ext uri="{D42A27DB-BD31-4B8C-83A1-F6EECF244321}">
                <p14:modId xmlns:p14="http://schemas.microsoft.com/office/powerpoint/2010/main" val="3532475987"/>
              </p:ext>
            </p:extLst>
          </p:nvPr>
        </p:nvGraphicFramePr>
        <p:xfrm>
          <a:off x="176981" y="132735"/>
          <a:ext cx="11621729" cy="8630057"/>
        </p:xfrm>
        <a:graphic>
          <a:graphicData uri="http://schemas.openxmlformats.org/drawingml/2006/table">
            <a:tbl>
              <a:tblPr/>
              <a:tblGrid>
                <a:gridCol w="5443088">
                  <a:extLst>
                    <a:ext uri="{9D8B030D-6E8A-4147-A177-3AD203B41FA5}">
                      <a16:colId xmlns:a16="http://schemas.microsoft.com/office/drawing/2014/main" val="3733624966"/>
                    </a:ext>
                  </a:extLst>
                </a:gridCol>
                <a:gridCol w="1786342">
                  <a:extLst>
                    <a:ext uri="{9D8B030D-6E8A-4147-A177-3AD203B41FA5}">
                      <a16:colId xmlns:a16="http://schemas.microsoft.com/office/drawing/2014/main" val="2107562944"/>
                    </a:ext>
                  </a:extLst>
                </a:gridCol>
                <a:gridCol w="1092821">
                  <a:extLst>
                    <a:ext uri="{9D8B030D-6E8A-4147-A177-3AD203B41FA5}">
                      <a16:colId xmlns:a16="http://schemas.microsoft.com/office/drawing/2014/main" val="3841565850"/>
                    </a:ext>
                  </a:extLst>
                </a:gridCol>
                <a:gridCol w="1828372">
                  <a:extLst>
                    <a:ext uri="{9D8B030D-6E8A-4147-A177-3AD203B41FA5}">
                      <a16:colId xmlns:a16="http://schemas.microsoft.com/office/drawing/2014/main" val="190642687"/>
                    </a:ext>
                  </a:extLst>
                </a:gridCol>
                <a:gridCol w="1471106">
                  <a:extLst>
                    <a:ext uri="{9D8B030D-6E8A-4147-A177-3AD203B41FA5}">
                      <a16:colId xmlns:a16="http://schemas.microsoft.com/office/drawing/2014/main" val="2809428870"/>
                    </a:ext>
                  </a:extLst>
                </a:gridCol>
              </a:tblGrid>
              <a:tr h="160527">
                <a:tc>
                  <a:txBody>
                    <a:bodyPr/>
                    <a:lstStyle/>
                    <a:p>
                      <a:pPr algn="ctr" fontAlgn="b"/>
                      <a:r>
                        <a:rPr lang="es-CL" sz="1600" b="1" i="0" u="none" strike="noStrike" dirty="0">
                          <a:solidFill>
                            <a:srgbClr val="0070C0"/>
                          </a:solidFill>
                          <a:effectLst/>
                          <a:latin typeface="Calibri" panose="020F0502020204030204" pitchFamily="34" charset="0"/>
                        </a:rPr>
                        <a:t>EGRESOS</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70C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5011537"/>
                  </a:ext>
                </a:extLst>
              </a:tr>
              <a:tr h="160527">
                <a:tc>
                  <a:txBody>
                    <a:bodyPr/>
                    <a:lstStyle/>
                    <a:p>
                      <a:pPr algn="l" fontAlgn="ctr"/>
                      <a:r>
                        <a:rPr lang="es-CL" sz="1600" b="0" i="0" u="none" strike="noStrike" dirty="0">
                          <a:solidFill>
                            <a:srgbClr val="000000"/>
                          </a:solidFill>
                          <a:effectLst/>
                          <a:latin typeface="Calibri" panose="020F0502020204030204" pitchFamily="34" charset="0"/>
                        </a:rPr>
                        <a:t>Propaganda en medios de prensa escrito y digital</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2701381"/>
                  </a:ext>
                </a:extLst>
              </a:tr>
              <a:tr h="160527">
                <a:tc>
                  <a:txBody>
                    <a:bodyPr/>
                    <a:lstStyle/>
                    <a:p>
                      <a:pPr algn="l" fontAlgn="ctr"/>
                      <a:r>
                        <a:rPr lang="es-CL" sz="1600" b="0" i="0" u="none" strike="noStrike" dirty="0">
                          <a:solidFill>
                            <a:srgbClr val="000000"/>
                          </a:solidFill>
                          <a:effectLst/>
                          <a:latin typeface="Calibri" panose="020F0502020204030204" pitchFamily="34" charset="0"/>
                        </a:rPr>
                        <a:t>Propaganda en radioemisoras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53190464"/>
                  </a:ext>
                </a:extLst>
              </a:tr>
              <a:tr h="160527">
                <a:tc>
                  <a:txBody>
                    <a:bodyPr/>
                    <a:lstStyle/>
                    <a:p>
                      <a:pPr algn="l" fontAlgn="ctr"/>
                      <a:r>
                        <a:rPr lang="es-CL" sz="1600" b="0" i="0" u="none" strike="noStrike" dirty="0">
                          <a:solidFill>
                            <a:srgbClr val="000000"/>
                          </a:solidFill>
                          <a:effectLst/>
                          <a:latin typeface="Calibri" panose="020F0502020204030204" pitchFamily="34" charset="0"/>
                        </a:rPr>
                        <a:t>Propaganda en redes sociales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73254365"/>
                  </a:ext>
                </a:extLst>
              </a:tr>
              <a:tr h="300987">
                <a:tc>
                  <a:txBody>
                    <a:bodyPr/>
                    <a:lstStyle/>
                    <a:p>
                      <a:pPr algn="l" fontAlgn="ctr"/>
                      <a:r>
                        <a:rPr lang="es-CL" sz="1600" b="0" i="0" u="none" strike="noStrike" dirty="0">
                          <a:solidFill>
                            <a:srgbClr val="000000"/>
                          </a:solidFill>
                          <a:effectLst/>
                          <a:latin typeface="Calibri" panose="020F0502020204030204" pitchFamily="34" charset="0"/>
                        </a:rPr>
                        <a:t>Propaganda impresa y merchandising</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14837755"/>
                  </a:ext>
                </a:extLst>
              </a:tr>
              <a:tr h="160527">
                <a:tc>
                  <a:txBody>
                    <a:bodyPr/>
                    <a:lstStyle/>
                    <a:p>
                      <a:pPr algn="l" fontAlgn="ctr"/>
                      <a:r>
                        <a:rPr lang="es-CL" sz="1600" b="0" i="0" u="none" strike="noStrike" dirty="0">
                          <a:solidFill>
                            <a:srgbClr val="000000"/>
                          </a:solidFill>
                          <a:effectLst/>
                          <a:latin typeface="Calibri" panose="020F0502020204030204" pitchFamily="34" charset="0"/>
                        </a:rPr>
                        <a:t>Encuestas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14561974"/>
                  </a:ext>
                </a:extLst>
              </a:tr>
              <a:tr h="160527">
                <a:tc>
                  <a:txBody>
                    <a:bodyPr/>
                    <a:lstStyle/>
                    <a:p>
                      <a:pPr algn="l" fontAlgn="ctr"/>
                      <a:r>
                        <a:rPr lang="es-CL" sz="1600" b="0" i="0" u="none" strike="noStrike" dirty="0">
                          <a:solidFill>
                            <a:srgbClr val="000000"/>
                          </a:solidFill>
                          <a:effectLst/>
                          <a:latin typeface="Calibri" panose="020F0502020204030204" pitchFamily="34" charset="0"/>
                        </a:rPr>
                        <a:t>Arriendo de inmuebles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0"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s-CL" sz="1600" b="1" i="0" u="none" strike="noStrike" dirty="0">
                          <a:solidFill>
                            <a:srgbClr val="0070C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833113704"/>
                  </a:ext>
                </a:extLst>
              </a:tr>
              <a:tr h="160527">
                <a:tc>
                  <a:txBody>
                    <a:bodyPr/>
                    <a:lstStyle/>
                    <a:p>
                      <a:pPr algn="l" fontAlgn="ctr"/>
                      <a:r>
                        <a:rPr lang="es-CL" sz="1600" b="0" i="0" u="none" strike="noStrike" dirty="0">
                          <a:solidFill>
                            <a:srgbClr val="000000"/>
                          </a:solidFill>
                          <a:effectLst/>
                          <a:latin typeface="Calibri" panose="020F0502020204030204" pitchFamily="34" charset="0"/>
                        </a:rPr>
                        <a:t>Arriendo de vehículos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47266088"/>
                  </a:ext>
                </a:extLst>
              </a:tr>
              <a:tr h="160527">
                <a:tc>
                  <a:txBody>
                    <a:bodyPr/>
                    <a:lstStyle/>
                    <a:p>
                      <a:pPr algn="l" fontAlgn="ctr"/>
                      <a:r>
                        <a:rPr lang="es-CL" sz="1600" b="0" i="0" u="none" strike="noStrike" dirty="0">
                          <a:solidFill>
                            <a:srgbClr val="000000"/>
                          </a:solidFill>
                          <a:effectLst/>
                          <a:latin typeface="Calibri" panose="020F0502020204030204" pitchFamily="34" charset="0"/>
                        </a:rPr>
                        <a:t>Otros arriendos de bienes muebles o inmuebles (sede)</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50400191"/>
                  </a:ext>
                </a:extLst>
              </a:tr>
              <a:tr h="300987">
                <a:tc>
                  <a:txBody>
                    <a:bodyPr/>
                    <a:lstStyle/>
                    <a:p>
                      <a:pPr algn="l" fontAlgn="ctr"/>
                      <a:r>
                        <a:rPr lang="es-CL" sz="1600" b="0" i="0" u="none" strike="noStrike" dirty="0">
                          <a:solidFill>
                            <a:srgbClr val="000000"/>
                          </a:solidFill>
                          <a:effectLst/>
                          <a:latin typeface="Calibri" panose="020F0502020204030204" pitchFamily="34" charset="0"/>
                        </a:rPr>
                        <a:t>Servicios profesionales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endParaRPr lang="es-CL" sz="1600" b="0" i="0" u="none" strike="noStrike" dirty="0">
                        <a:solidFill>
                          <a:srgbClr val="000000"/>
                        </a:solidFill>
                        <a:effectLst/>
                        <a:latin typeface="Calibri" panose="020F0502020204030204" pitchFamily="34" charset="0"/>
                      </a:endParaRP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67116276"/>
                  </a:ext>
                </a:extLst>
              </a:tr>
              <a:tr h="160527">
                <a:tc>
                  <a:txBody>
                    <a:bodyPr/>
                    <a:lstStyle/>
                    <a:p>
                      <a:pPr algn="l" fontAlgn="ctr"/>
                      <a:r>
                        <a:rPr lang="es-CL" sz="1600" b="0" i="0" u="none" strike="noStrike" dirty="0">
                          <a:solidFill>
                            <a:srgbClr val="000000"/>
                          </a:solidFill>
                          <a:effectLst/>
                          <a:latin typeface="Calibri" panose="020F0502020204030204" pitchFamily="34" charset="0"/>
                        </a:rPr>
                        <a:t>Servicios remunerados de brigadistas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10614551"/>
                  </a:ext>
                </a:extLst>
              </a:tr>
              <a:tr h="160527">
                <a:tc>
                  <a:txBody>
                    <a:bodyPr/>
                    <a:lstStyle/>
                    <a:p>
                      <a:pPr algn="l" fontAlgn="ctr"/>
                      <a:r>
                        <a:rPr lang="es-CL" sz="1600" b="0" i="0" u="none" strike="noStrike" dirty="0">
                          <a:solidFill>
                            <a:srgbClr val="000000"/>
                          </a:solidFill>
                          <a:effectLst/>
                          <a:latin typeface="Calibri" panose="020F0502020204030204" pitchFamily="34" charset="0"/>
                        </a:rPr>
                        <a:t>Servicios básicos (luz, agua, teléfono, etc.)</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375994522"/>
                  </a:ext>
                </a:extLst>
              </a:tr>
              <a:tr h="321053">
                <a:tc>
                  <a:txBody>
                    <a:bodyPr/>
                    <a:lstStyle/>
                    <a:p>
                      <a:pPr algn="l" fontAlgn="ctr"/>
                      <a:r>
                        <a:rPr lang="es-CL" sz="1600" b="0" i="0" u="none" strike="noStrike" dirty="0">
                          <a:solidFill>
                            <a:srgbClr val="000000"/>
                          </a:solidFill>
                          <a:effectLst/>
                          <a:latin typeface="Calibri" panose="020F0502020204030204" pitchFamily="34" charset="0"/>
                        </a:rPr>
                        <a:t>Intereses devengados por Mandatos con Instituciones Financieras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11626123"/>
                  </a:ext>
                </a:extLst>
              </a:tr>
              <a:tr h="321053">
                <a:tc>
                  <a:txBody>
                    <a:bodyPr/>
                    <a:lstStyle/>
                    <a:p>
                      <a:pPr algn="l" fontAlgn="ctr"/>
                      <a:r>
                        <a:rPr lang="es-CL" sz="1600" b="0" i="0" u="none" strike="noStrike" dirty="0">
                          <a:solidFill>
                            <a:srgbClr val="000000"/>
                          </a:solidFill>
                          <a:effectLst/>
                          <a:latin typeface="Calibri" panose="020F0502020204030204" pitchFamily="34" charset="0"/>
                        </a:rPr>
                        <a:t>Gastos por desplazamiento (combustible, peajes, transporte privado)</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09181923"/>
                  </a:ext>
                </a:extLst>
              </a:tr>
              <a:tr h="160527">
                <a:tc>
                  <a:txBody>
                    <a:bodyPr/>
                    <a:lstStyle/>
                    <a:p>
                      <a:pPr algn="l" fontAlgn="ctr"/>
                      <a:r>
                        <a:rPr lang="es-CL" sz="1600" b="0" i="0" u="none" strike="noStrike" dirty="0">
                          <a:solidFill>
                            <a:srgbClr val="000000"/>
                          </a:solidFill>
                          <a:effectLst/>
                          <a:latin typeface="Calibri" panose="020F0502020204030204" pitchFamily="34" charset="0"/>
                        </a:rPr>
                        <a:t>Transporte aéreo</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93854742"/>
                  </a:ext>
                </a:extLst>
              </a:tr>
              <a:tr h="160527">
                <a:tc>
                  <a:txBody>
                    <a:bodyPr/>
                    <a:lstStyle/>
                    <a:p>
                      <a:pPr algn="l" fontAlgn="ctr"/>
                      <a:r>
                        <a:rPr lang="pt-BR" sz="1600" b="0" i="0" u="none" strike="noStrike" dirty="0">
                          <a:solidFill>
                            <a:srgbClr val="000000"/>
                          </a:solidFill>
                          <a:effectLst/>
                          <a:latin typeface="Calibri" panose="020F0502020204030204" pitchFamily="34" charset="0"/>
                        </a:rPr>
                        <a:t>Transporte publico terrestre (taxi, Uber, etc.)</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62511037"/>
                  </a:ext>
                </a:extLst>
              </a:tr>
              <a:tr h="160527">
                <a:tc>
                  <a:txBody>
                    <a:bodyPr/>
                    <a:lstStyle/>
                    <a:p>
                      <a:pPr algn="l" fontAlgn="ctr"/>
                      <a:r>
                        <a:rPr lang="pt-BR" sz="1600" b="0" i="0" u="none" strike="noStrike" dirty="0">
                          <a:solidFill>
                            <a:srgbClr val="000000"/>
                          </a:solidFill>
                          <a:effectLst/>
                          <a:latin typeface="Calibri" panose="020F0502020204030204" pitchFamily="34" charset="0"/>
                        </a:rPr>
                        <a:t>Transporte de implementos de propaganda</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44101104"/>
                  </a:ext>
                </a:extLst>
              </a:tr>
              <a:tr h="160527">
                <a:tc>
                  <a:txBody>
                    <a:bodyPr/>
                    <a:lstStyle/>
                    <a:p>
                      <a:pPr algn="l" fontAlgn="ctr"/>
                      <a:r>
                        <a:rPr lang="es-CL" sz="1600" b="0" i="0" u="none" strike="noStrike" dirty="0">
                          <a:solidFill>
                            <a:srgbClr val="000000"/>
                          </a:solidFill>
                          <a:effectLst/>
                          <a:latin typeface="Calibri" panose="020F0502020204030204" pitchFamily="34" charset="0"/>
                        </a:rPr>
                        <a:t>Gastos menores y frecuentes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23120590"/>
                  </a:ext>
                </a:extLst>
              </a:tr>
              <a:tr h="160527">
                <a:tc>
                  <a:txBody>
                    <a:bodyPr/>
                    <a:lstStyle/>
                    <a:p>
                      <a:pPr algn="l" fontAlgn="ctr"/>
                      <a:r>
                        <a:rPr lang="es-CL" sz="1600" b="0" i="0" u="none" strike="noStrike" dirty="0">
                          <a:solidFill>
                            <a:srgbClr val="000000"/>
                          </a:solidFill>
                          <a:effectLst/>
                          <a:latin typeface="Calibri" panose="020F0502020204030204" pitchFamily="34" charset="0"/>
                        </a:rPr>
                        <a:t>Trabajo de voluntarios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82940738"/>
                  </a:ext>
                </a:extLst>
              </a:tr>
              <a:tr h="160527">
                <a:tc>
                  <a:txBody>
                    <a:bodyPr/>
                    <a:lstStyle/>
                    <a:p>
                      <a:pPr algn="l" fontAlgn="ctr"/>
                      <a:r>
                        <a:rPr lang="es-CL" sz="1600" b="0" i="0" u="none" strike="noStrike" dirty="0">
                          <a:solidFill>
                            <a:srgbClr val="000000"/>
                          </a:solidFill>
                          <a:effectLst/>
                          <a:latin typeface="Calibri" panose="020F0502020204030204" pitchFamily="34" charset="0"/>
                        </a:rPr>
                        <a:t>Uso de inmuebles propios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66436639"/>
                  </a:ext>
                </a:extLst>
              </a:tr>
              <a:tr h="160527">
                <a:tc>
                  <a:txBody>
                    <a:bodyPr/>
                    <a:lstStyle/>
                    <a:p>
                      <a:pPr algn="l" fontAlgn="ctr"/>
                      <a:r>
                        <a:rPr lang="es-CL" sz="1600" b="0" i="0" u="none" strike="noStrike" dirty="0">
                          <a:solidFill>
                            <a:srgbClr val="000000"/>
                          </a:solidFill>
                          <a:effectLst/>
                          <a:latin typeface="Calibri" panose="020F0502020204030204" pitchFamily="34" charset="0"/>
                        </a:rPr>
                        <a:t>Uso de vehículos propios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9501732"/>
                  </a:ext>
                </a:extLst>
              </a:tr>
              <a:tr h="160527">
                <a:tc>
                  <a:txBody>
                    <a:bodyPr/>
                    <a:lstStyle/>
                    <a:p>
                      <a:pPr algn="l" fontAlgn="ctr"/>
                      <a:r>
                        <a:rPr lang="es-CL" sz="1600" b="0" i="0" u="none" strike="noStrike" dirty="0">
                          <a:solidFill>
                            <a:srgbClr val="000000"/>
                          </a:solidFill>
                          <a:effectLst/>
                          <a:latin typeface="Calibri" panose="020F0502020204030204" pitchFamily="34" charset="0"/>
                        </a:rPr>
                        <a:t>Otros aportes de bienes propios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endParaRPr lang="es-CL" sz="1600" b="0" i="0" u="none" strike="noStrike" dirty="0">
                        <a:solidFill>
                          <a:srgbClr val="000000"/>
                        </a:solidFill>
                        <a:effectLst/>
                        <a:latin typeface="Calibri" panose="020F0502020204030204" pitchFamily="34" charset="0"/>
                      </a:endParaRP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67502017"/>
                  </a:ext>
                </a:extLst>
              </a:tr>
              <a:tr h="160527">
                <a:tc>
                  <a:txBody>
                    <a:bodyPr/>
                    <a:lstStyle/>
                    <a:p>
                      <a:pPr algn="l" fontAlgn="ctr"/>
                      <a:r>
                        <a:rPr lang="es-CL" sz="1600" b="0" i="0" u="none" strike="noStrike" dirty="0">
                          <a:solidFill>
                            <a:srgbClr val="000000"/>
                          </a:solidFill>
                          <a:effectLst/>
                          <a:latin typeface="Calibri" panose="020F0502020204030204" pitchFamily="34" charset="0"/>
                        </a:rPr>
                        <a:t>Uso de vehículos de terceros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983193"/>
                  </a:ext>
                </a:extLst>
              </a:tr>
              <a:tr h="160527">
                <a:tc>
                  <a:txBody>
                    <a:bodyPr/>
                    <a:lstStyle/>
                    <a:p>
                      <a:pPr algn="l" fontAlgn="ctr"/>
                      <a:r>
                        <a:rPr lang="es-CL" sz="1600" b="0" i="0" u="none" strike="noStrike" dirty="0">
                          <a:solidFill>
                            <a:srgbClr val="000000"/>
                          </a:solidFill>
                          <a:effectLst/>
                          <a:latin typeface="Calibri" panose="020F0502020204030204" pitchFamily="34" charset="0"/>
                        </a:rPr>
                        <a:t>Uso de inmuebles de terceros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50646316"/>
                  </a:ext>
                </a:extLst>
              </a:tr>
              <a:tr h="160527">
                <a:tc>
                  <a:txBody>
                    <a:bodyPr/>
                    <a:lstStyle/>
                    <a:p>
                      <a:pPr algn="l" fontAlgn="ctr"/>
                      <a:r>
                        <a:rPr lang="es-CL" sz="1600" b="0" i="0" u="none" strike="noStrike" dirty="0">
                          <a:solidFill>
                            <a:srgbClr val="000000"/>
                          </a:solidFill>
                          <a:effectLst/>
                          <a:latin typeface="Calibri" panose="020F0502020204030204" pitchFamily="34" charset="0"/>
                        </a:rPr>
                        <a:t>Otros aportes de bienes y servicios de terceros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3">
                  <a:txBody>
                    <a:bodyPr/>
                    <a:lstStyle/>
                    <a:p>
                      <a:pPr algn="ctr" fontAlgn="ctr"/>
                      <a:r>
                        <a:rPr lang="es-CL" sz="1600" b="0" i="0" u="none" strike="noStrike" dirty="0">
                          <a:solidFill>
                            <a:srgbClr val="000000"/>
                          </a:solidFill>
                          <a:effectLst/>
                          <a:latin typeface="Calibri" panose="020F0502020204030204" pitchFamily="34" charset="0"/>
                        </a:rPr>
                        <a:t>                 -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3">
                  <a:txBody>
                    <a:bodyPr/>
                    <a:lstStyle/>
                    <a:p>
                      <a:pPr algn="ctr"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3">
                  <a:txBody>
                    <a:bodyPr/>
                    <a:lstStyle/>
                    <a:p>
                      <a:pPr algn="ctr" fontAlgn="ctr"/>
                      <a:r>
                        <a:rPr lang="es-CL" sz="1600" b="0" i="0" u="none" strike="noStrike" dirty="0">
                          <a:solidFill>
                            <a:srgbClr val="000000"/>
                          </a:solidFill>
                          <a:effectLst/>
                          <a:latin typeface="Calibri" panose="020F0502020204030204" pitchFamily="34" charset="0"/>
                        </a:rPr>
                        <a:t> $                   -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56351862"/>
                  </a:ext>
                </a:extLst>
              </a:tr>
              <a:tr h="160527">
                <a:tc>
                  <a:txBody>
                    <a:bodyPr/>
                    <a:lstStyle/>
                    <a:p>
                      <a:pPr algn="l" fontAlgn="ctr"/>
                      <a:r>
                        <a:rPr lang="es-CL" sz="1600" b="0" i="0" u="none" strike="noStrike" dirty="0">
                          <a:solidFill>
                            <a:srgbClr val="000000"/>
                          </a:solidFill>
                          <a:effectLst/>
                          <a:latin typeface="Calibri" panose="020F0502020204030204" pitchFamily="34" charset="0"/>
                        </a:rPr>
                        <a:t>Aporte de medios digitales y redes sociales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2311715183"/>
                  </a:ext>
                </a:extLst>
              </a:tr>
              <a:tr h="160527">
                <a:tc>
                  <a:txBody>
                    <a:bodyPr/>
                    <a:lstStyle/>
                    <a:p>
                      <a:pPr algn="l" fontAlgn="ctr"/>
                      <a:r>
                        <a:rPr lang="es-CL" sz="1600" b="0" i="0" u="none" strike="noStrike" dirty="0">
                          <a:solidFill>
                            <a:srgbClr val="000000"/>
                          </a:solidFill>
                          <a:effectLst/>
                          <a:latin typeface="Calibri" panose="020F0502020204030204" pitchFamily="34" charset="0"/>
                        </a:rPr>
                        <a:t>Aportes de servicios profesionales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221736866"/>
                  </a:ext>
                </a:extLst>
              </a:tr>
              <a:tr h="160527">
                <a:tc>
                  <a:txBody>
                    <a:bodyPr/>
                    <a:lstStyle/>
                    <a:p>
                      <a:pPr algn="l" fontAlgn="ctr"/>
                      <a:r>
                        <a:rPr lang="es-CL" sz="1600" b="0" i="0" u="none" strike="noStrike" dirty="0">
                          <a:solidFill>
                            <a:srgbClr val="000000"/>
                          </a:solidFill>
                          <a:effectLst/>
                          <a:latin typeface="Calibri" panose="020F0502020204030204" pitchFamily="34" charset="0"/>
                        </a:rPr>
                        <a:t>Aportes en especies o servicios del Partido Político</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0000"/>
                          </a:solidFill>
                          <a:effectLst/>
                          <a:latin typeface="Calibri" panose="020F0502020204030204" pitchFamily="34" charset="0"/>
                        </a:rPr>
                        <a:t>                 -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                   -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88801322"/>
                  </a:ext>
                </a:extLst>
              </a:tr>
              <a:tr h="160527">
                <a:tc>
                  <a:txBody>
                    <a:bodyPr/>
                    <a:lstStyle/>
                    <a:p>
                      <a:pPr algn="l" fontAlgn="ctr"/>
                      <a:r>
                        <a:rPr lang="es-CL" sz="1600" b="0" i="0" u="none" strike="noStrike" dirty="0">
                          <a:solidFill>
                            <a:srgbClr val="000000"/>
                          </a:solidFill>
                          <a:effectLst/>
                          <a:latin typeface="Calibri" panose="020F0502020204030204" pitchFamily="34" charset="0"/>
                        </a:rPr>
                        <a:t>Aportes en especies o servicios a candidaturas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8565991"/>
                  </a:ext>
                </a:extLst>
              </a:tr>
              <a:tr h="160527">
                <a:tc>
                  <a:txBody>
                    <a:bodyPr/>
                    <a:lstStyle/>
                    <a:p>
                      <a:pPr algn="l" fontAlgn="ctr"/>
                      <a:r>
                        <a:rPr lang="es-CL" sz="1600" b="0" i="0" u="none" strike="noStrike" dirty="0">
                          <a:solidFill>
                            <a:srgbClr val="000000"/>
                          </a:solidFill>
                          <a:effectLst/>
                          <a:latin typeface="Calibri" panose="020F0502020204030204" pitchFamily="34" charset="0"/>
                        </a:rPr>
                        <a:t>Aporte en dineros a candidaturas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1" i="0" u="none" strike="noStrike" dirty="0">
                          <a:solidFill>
                            <a:srgbClr val="000000"/>
                          </a:solidFill>
                          <a:effectLst/>
                          <a:latin typeface="Calibri" panose="020F0502020204030204" pitchFamily="34" charset="0"/>
                        </a:rPr>
                        <a:t> $                   -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22111590"/>
                  </a:ext>
                </a:extLst>
              </a:tr>
              <a:tr h="160527">
                <a:tc>
                  <a:txBody>
                    <a:bodyPr/>
                    <a:lstStyle/>
                    <a:p>
                      <a:pPr algn="l" fontAlgn="ctr"/>
                      <a:r>
                        <a:rPr lang="es-CL" sz="1600" b="0" i="0" u="none" strike="noStrike" dirty="0">
                          <a:solidFill>
                            <a:srgbClr val="000000"/>
                          </a:solidFill>
                          <a:effectLst/>
                          <a:latin typeface="Calibri" panose="020F0502020204030204" pitchFamily="34" charset="0"/>
                        </a:rPr>
                        <a:t>Devolución aportantes</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49194708"/>
                  </a:ext>
                </a:extLst>
              </a:tr>
              <a:tr h="160527">
                <a:tc>
                  <a:txBody>
                    <a:bodyPr/>
                    <a:lstStyle/>
                    <a:p>
                      <a:pPr algn="l" fontAlgn="ctr"/>
                      <a:r>
                        <a:rPr lang="es-CL" sz="1600" b="0" i="0" u="none" strike="noStrike" dirty="0">
                          <a:solidFill>
                            <a:srgbClr val="000000"/>
                          </a:solidFill>
                          <a:effectLst/>
                          <a:latin typeface="Calibri" panose="020F0502020204030204" pitchFamily="34" charset="0"/>
                        </a:rPr>
                        <a:t>Devolución de aportes a partido político</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ctr"/>
                      <a:r>
                        <a:rPr lang="es-CL" sz="1600" b="0" i="0" u="none" strike="noStrike" dirty="0">
                          <a:solidFill>
                            <a:srgbClr val="000000"/>
                          </a:solidFill>
                          <a:effectLst/>
                          <a:latin typeface="Calibri" panose="020F0502020204030204" pitchFamily="34" charset="0"/>
                        </a:rPr>
                        <a:t> </a:t>
                      </a:r>
                    </a:p>
                  </a:txBody>
                  <a:tcPr marL="4933" marR="4933" marT="4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CL" sz="1600" b="0" i="0" u="none" strike="noStrike" dirty="0">
                          <a:solidFill>
                            <a:srgbClr val="000000"/>
                          </a:solidFill>
                          <a:effectLst/>
                          <a:latin typeface="Calibri" panose="020F0502020204030204" pitchFamily="34" charset="0"/>
                        </a:rPr>
                        <a:t> $                   -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57169305"/>
                  </a:ext>
                </a:extLst>
              </a:tr>
              <a:tr h="160527">
                <a:tc gridSpan="4">
                  <a:txBody>
                    <a:bodyPr/>
                    <a:lstStyle/>
                    <a:p>
                      <a:pPr algn="ctr" fontAlgn="b"/>
                      <a:r>
                        <a:rPr lang="es-CL" sz="1600" b="1" i="0" u="none" strike="noStrike" dirty="0">
                          <a:solidFill>
                            <a:srgbClr val="000000"/>
                          </a:solidFill>
                          <a:effectLst/>
                          <a:latin typeface="Calibri" panose="020F0502020204030204" pitchFamily="34" charset="0"/>
                        </a:rPr>
                        <a:t> TOTAL EGRESOS OPERACIONALES</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ctr" fontAlgn="b"/>
                      <a:r>
                        <a:rPr lang="es-CL" sz="1600" b="1" i="0" u="none" strike="noStrike" dirty="0">
                          <a:solidFill>
                            <a:srgbClr val="000000"/>
                          </a:solidFill>
                          <a:effectLst/>
                          <a:latin typeface="Calibri" panose="020F0502020204030204" pitchFamily="34" charset="0"/>
                        </a:rPr>
                        <a:t> </a:t>
                      </a:r>
                    </a:p>
                  </a:txBody>
                  <a:tcPr marL="4933" marR="4933" marT="4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84655718"/>
                  </a:ext>
                </a:extLst>
              </a:tr>
            </a:tbl>
          </a:graphicData>
        </a:graphic>
      </p:graphicFrame>
      <p:sp>
        <p:nvSpPr>
          <p:cNvPr id="2" name="CuadroTexto 1">
            <a:extLst>
              <a:ext uri="{FF2B5EF4-FFF2-40B4-BE49-F238E27FC236}">
                <a16:creationId xmlns:a16="http://schemas.microsoft.com/office/drawing/2014/main" id="{2B10B6F1-6CF1-789A-EA12-ED55F62C9129}"/>
              </a:ext>
            </a:extLst>
          </p:cNvPr>
          <p:cNvSpPr txBox="1"/>
          <p:nvPr/>
        </p:nvSpPr>
        <p:spPr>
          <a:xfrm>
            <a:off x="5240740" y="4844955"/>
            <a:ext cx="4121624" cy="1754326"/>
          </a:xfrm>
          <a:prstGeom prst="rect">
            <a:avLst/>
          </a:prstGeom>
          <a:noFill/>
        </p:spPr>
        <p:txBody>
          <a:bodyPr wrap="square" rtlCol="0">
            <a:spAutoFit/>
          </a:bodyPr>
          <a:lstStyle/>
          <a:p>
            <a:pPr algn="ctr"/>
            <a:r>
              <a:rPr lang="es-CL" sz="3600" b="1" dirty="0">
                <a:solidFill>
                  <a:srgbClr val="FF0000"/>
                </a:solidFill>
              </a:rPr>
              <a:t>LOS GASTOS DEBEN TRIBUTAR A LA ESTRATEGIA</a:t>
            </a:r>
          </a:p>
        </p:txBody>
      </p:sp>
      <p:pic>
        <p:nvPicPr>
          <p:cNvPr id="4" name="Imagen 3">
            <a:extLst>
              <a:ext uri="{FF2B5EF4-FFF2-40B4-BE49-F238E27FC236}">
                <a16:creationId xmlns:a16="http://schemas.microsoft.com/office/drawing/2014/main" id="{DC69F6C5-4C39-82A0-4D39-2F4B2F0BA562}"/>
              </a:ext>
            </a:extLst>
          </p:cNvPr>
          <p:cNvPicPr>
            <a:picLocks noChangeAspect="1"/>
          </p:cNvPicPr>
          <p:nvPr/>
        </p:nvPicPr>
        <p:blipFill>
          <a:blip r:embed="rId2"/>
          <a:stretch>
            <a:fillRect/>
          </a:stretch>
        </p:blipFill>
        <p:spPr>
          <a:xfrm>
            <a:off x="6369570" y="165797"/>
            <a:ext cx="1554615" cy="1847248"/>
          </a:xfrm>
          <a:prstGeom prst="rect">
            <a:avLst/>
          </a:prstGeom>
        </p:spPr>
      </p:pic>
    </p:spTree>
    <p:extLst>
      <p:ext uri="{BB962C8B-B14F-4D97-AF65-F5344CB8AC3E}">
        <p14:creationId xmlns:p14="http://schemas.microsoft.com/office/powerpoint/2010/main" val="106520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3" name="CuadroTexto 2">
            <a:extLst>
              <a:ext uri="{FF2B5EF4-FFF2-40B4-BE49-F238E27FC236}">
                <a16:creationId xmlns:a16="http://schemas.microsoft.com/office/drawing/2014/main" id="{2A38DB09-055F-5708-6BB8-B2A4827CB78B}"/>
              </a:ext>
            </a:extLst>
          </p:cNvPr>
          <p:cNvSpPr txBox="1"/>
          <p:nvPr/>
        </p:nvSpPr>
        <p:spPr>
          <a:xfrm>
            <a:off x="7703276" y="1250262"/>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310D9649-1104-754E-9982-46C50CB29A75}"/>
              </a:ext>
            </a:extLst>
          </p:cNvPr>
          <p:cNvSpPr txBox="1"/>
          <p:nvPr/>
        </p:nvSpPr>
        <p:spPr>
          <a:xfrm>
            <a:off x="3865526" y="2510438"/>
            <a:ext cx="65930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Estrategia vs el presupuesto?</a:t>
            </a:r>
          </a:p>
        </p:txBody>
      </p:sp>
      <p:sp>
        <p:nvSpPr>
          <p:cNvPr id="24" name="CuadroTexto 23">
            <a:extLst>
              <a:ext uri="{FF2B5EF4-FFF2-40B4-BE49-F238E27FC236}">
                <a16:creationId xmlns:a16="http://schemas.microsoft.com/office/drawing/2014/main" id="{A0437BB6-23AA-8700-B02B-E19A2BDA72FF}"/>
              </a:ext>
            </a:extLst>
          </p:cNvPr>
          <p:cNvSpPr txBox="1"/>
          <p:nvPr/>
        </p:nvSpPr>
        <p:spPr>
          <a:xfrm>
            <a:off x="2327534" y="4908855"/>
            <a:ext cx="8068714" cy="1200329"/>
          </a:xfrm>
          <a:prstGeom prst="rect">
            <a:avLst/>
          </a:prstGeom>
          <a:noFill/>
        </p:spPr>
        <p:txBody>
          <a:bodyPr wrap="square">
            <a:spAutoFit/>
          </a:bodyPr>
          <a:lstStyle/>
          <a:p>
            <a:r>
              <a:rPr kumimoji="0" lang="es-CL" sz="3600" b="0" i="0" u="none" strike="noStrike" kern="1200" cap="none" spc="0" normalizeH="0" baseline="0" noProof="0" dirty="0">
                <a:ln>
                  <a:noFill/>
                </a:ln>
                <a:effectLst/>
                <a:uLnTx/>
                <a:uFillTx/>
                <a:latin typeface="arial" panose="020B0604020202020204" pitchFamily="34" charset="0"/>
                <a:ea typeface="+mn-ea"/>
                <a:cs typeface="+mn-cs"/>
              </a:rPr>
              <a:t>El </a:t>
            </a:r>
            <a:r>
              <a:rPr kumimoji="0" lang="es-CL" sz="3600" b="1" i="0" u="none" strike="noStrike" kern="1200" cap="none" spc="0" normalizeH="0" baseline="0" noProof="0" dirty="0">
                <a:ln>
                  <a:noFill/>
                </a:ln>
                <a:effectLst/>
                <a:uLnTx/>
                <a:uFillTx/>
                <a:latin typeface="arial" panose="020B0604020202020204" pitchFamily="34" charset="0"/>
                <a:ea typeface="+mn-ea"/>
                <a:cs typeface="+mn-cs"/>
              </a:rPr>
              <a:t>presupuesto</a:t>
            </a:r>
            <a:r>
              <a:rPr kumimoji="0" lang="es-CL" sz="3600" b="0" i="0" u="none" strike="noStrike" kern="1200" cap="none" spc="0" normalizeH="0" baseline="0" noProof="0" dirty="0">
                <a:ln>
                  <a:noFill/>
                </a:ln>
                <a:effectLst/>
                <a:uLnTx/>
                <a:uFillTx/>
                <a:latin typeface="arial" panose="020B0604020202020204" pitchFamily="34" charset="0"/>
                <a:ea typeface="+mn-ea"/>
                <a:cs typeface="+mn-cs"/>
              </a:rPr>
              <a:t> debe </a:t>
            </a:r>
            <a:r>
              <a:rPr kumimoji="0" lang="es-CL" sz="3600" b="0" i="0" u="sng" strike="noStrike" kern="1200" cap="none" spc="0" normalizeH="0" baseline="0" noProof="0" dirty="0">
                <a:ln>
                  <a:noFill/>
                </a:ln>
                <a:solidFill>
                  <a:srgbClr val="FFC000"/>
                </a:solidFill>
                <a:effectLst/>
                <a:uLnTx/>
                <a:uFillTx/>
                <a:latin typeface="arial" panose="020B0604020202020204" pitchFamily="34" charset="0"/>
                <a:ea typeface="+mn-ea"/>
                <a:cs typeface="+mn-cs"/>
              </a:rPr>
              <a:t>tributar</a:t>
            </a:r>
            <a:r>
              <a:rPr kumimoji="0" lang="es-CL" sz="3600" b="0" i="0" u="none" strike="noStrike" kern="1200" cap="none" spc="0" normalizeH="0" baseline="0" noProof="0" dirty="0">
                <a:ln>
                  <a:noFill/>
                </a:ln>
                <a:effectLst/>
                <a:uLnTx/>
                <a:uFillTx/>
                <a:latin typeface="arial" panose="020B0604020202020204" pitchFamily="34" charset="0"/>
                <a:ea typeface="+mn-ea"/>
                <a:cs typeface="+mn-cs"/>
              </a:rPr>
              <a:t> a la planificación estratégica de campaña </a:t>
            </a:r>
            <a:endParaRPr lang="es-CL" dirty="0"/>
          </a:p>
        </p:txBody>
      </p:sp>
      <p:sp>
        <p:nvSpPr>
          <p:cNvPr id="26" name="CuadroTexto 25">
            <a:extLst>
              <a:ext uri="{FF2B5EF4-FFF2-40B4-BE49-F238E27FC236}">
                <a16:creationId xmlns:a16="http://schemas.microsoft.com/office/drawing/2014/main" id="{2C6BF150-6FE1-97EE-415D-844899D0B2B2}"/>
              </a:ext>
            </a:extLst>
          </p:cNvPr>
          <p:cNvSpPr txBox="1"/>
          <p:nvPr/>
        </p:nvSpPr>
        <p:spPr>
          <a:xfrm>
            <a:off x="6043487" y="3617902"/>
            <a:ext cx="6298442" cy="954107"/>
          </a:xfrm>
          <a:prstGeom prst="rect">
            <a:avLst/>
          </a:prstGeom>
          <a:noFill/>
        </p:spPr>
        <p:txBody>
          <a:bodyPr wrap="square">
            <a:spAutoFit/>
          </a:bodyPr>
          <a:lstStyle/>
          <a:p>
            <a:r>
              <a:rPr lang="es-CL" sz="2800" dirty="0">
                <a:solidFill>
                  <a:srgbClr val="FFC000"/>
                </a:solidFill>
                <a:latin typeface="arial" panose="020B0604020202020204" pitchFamily="34" charset="0"/>
              </a:rPr>
              <a:t>S</a:t>
            </a:r>
            <a:r>
              <a:rPr kumimoji="0" lang="es-CL" sz="2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on </a:t>
            </a:r>
            <a:r>
              <a:rPr kumimoji="0" lang="es-CL" sz="2800" b="0" i="0" u="none" strike="noStrike" kern="1200" cap="none" spc="0" normalizeH="0" baseline="0" noProof="0" dirty="0">
                <a:ln>
                  <a:noFill/>
                </a:ln>
                <a:effectLst/>
                <a:uLnTx/>
                <a:uFillTx/>
                <a:latin typeface="arial" panose="020B0604020202020204" pitchFamily="34" charset="0"/>
                <a:ea typeface="+mn-ea"/>
                <a:cs typeface="+mn-cs"/>
              </a:rPr>
              <a:t>componentes integrados </a:t>
            </a:r>
            <a:r>
              <a:rPr kumimoji="0" lang="es-CL" sz="2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de la gestión </a:t>
            </a:r>
            <a:r>
              <a:rPr kumimoji="0" lang="es-CL" sz="2800" b="0" i="0" u="none" strike="noStrike" kern="1200" cap="none" spc="0" normalizeH="0" baseline="0" noProof="0" dirty="0">
                <a:ln>
                  <a:noFill/>
                </a:ln>
                <a:effectLst/>
                <a:uLnTx/>
                <a:uFillTx/>
                <a:latin typeface="arial" panose="020B0604020202020204" pitchFamily="34" charset="0"/>
              </a:rPr>
              <a:t>orientada al</a:t>
            </a:r>
            <a:r>
              <a:rPr kumimoji="0" lang="es-CL" sz="2800" b="0" i="0" u="none" strike="noStrike" kern="1200" cap="none" spc="0" normalizeH="0" noProof="0" dirty="0">
                <a:ln>
                  <a:noFill/>
                </a:ln>
                <a:effectLst/>
                <a:uLnTx/>
                <a:uFillTx/>
                <a:latin typeface="arial" panose="020B0604020202020204" pitchFamily="34" charset="0"/>
              </a:rPr>
              <a:t> objetivo electoral</a:t>
            </a:r>
            <a:endParaRPr lang="es-CL" sz="2800" dirty="0"/>
          </a:p>
        </p:txBody>
      </p:sp>
      <p:sp>
        <p:nvSpPr>
          <p:cNvPr id="28" name="CuadroTexto 27">
            <a:extLst>
              <a:ext uri="{FF2B5EF4-FFF2-40B4-BE49-F238E27FC236}">
                <a16:creationId xmlns:a16="http://schemas.microsoft.com/office/drawing/2014/main" id="{FBA3B053-9D2C-D0DB-F489-075892802DE2}"/>
              </a:ext>
            </a:extLst>
          </p:cNvPr>
          <p:cNvSpPr txBox="1"/>
          <p:nvPr/>
        </p:nvSpPr>
        <p:spPr>
          <a:xfrm>
            <a:off x="134794" y="3617902"/>
            <a:ext cx="629844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La estrategia </a:t>
            </a:r>
            <a:r>
              <a:rPr kumimoji="0" lang="es-CL" sz="2800" b="0" i="0" u="none" strike="noStrike" kern="1200" cap="none" spc="0" normalizeH="0" baseline="0" noProof="0" dirty="0">
                <a:ln>
                  <a:noFill/>
                </a:ln>
                <a:effectLst/>
                <a:uLnTx/>
                <a:uFillTx/>
                <a:latin typeface="arial" panose="020B0604020202020204" pitchFamily="34" charset="0"/>
                <a:ea typeface="+mn-ea"/>
                <a:cs typeface="+mn-cs"/>
              </a:rPr>
              <a:t>orienta</a:t>
            </a:r>
            <a:r>
              <a:rPr kumimoji="0" lang="es-CL" sz="2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la campaña y el </a:t>
            </a:r>
            <a:r>
              <a:rPr kumimoji="0" lang="es-CL" sz="2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presupuesto</a:t>
            </a:r>
            <a:r>
              <a:rPr kumimoji="0" lang="es-CL" sz="2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a:t>
            </a:r>
            <a:r>
              <a:rPr kumimoji="0" lang="es-CL" sz="2800" b="0" i="0" u="none" strike="noStrike" kern="1200" cap="none" spc="0" normalizeH="0" baseline="0" noProof="0" dirty="0">
                <a:ln>
                  <a:noFill/>
                </a:ln>
                <a:effectLst/>
                <a:uLnTx/>
                <a:uFillTx/>
                <a:latin typeface="arial" panose="020B0604020202020204" pitchFamily="34" charset="0"/>
                <a:ea typeface="+mn-ea"/>
                <a:cs typeface="+mn-cs"/>
              </a:rPr>
              <a:t>provee </a:t>
            </a:r>
            <a:r>
              <a:rPr kumimoji="0" lang="es-CL" sz="2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recursos</a:t>
            </a:r>
          </a:p>
        </p:txBody>
      </p:sp>
      <p:grpSp>
        <p:nvGrpSpPr>
          <p:cNvPr id="29" name="Grupo 28">
            <a:extLst>
              <a:ext uri="{FF2B5EF4-FFF2-40B4-BE49-F238E27FC236}">
                <a16:creationId xmlns:a16="http://schemas.microsoft.com/office/drawing/2014/main" id="{8816FA17-1C4D-0F6A-139F-B57355BF5A8F}"/>
              </a:ext>
            </a:extLst>
          </p:cNvPr>
          <p:cNvGrpSpPr/>
          <p:nvPr/>
        </p:nvGrpSpPr>
        <p:grpSpPr>
          <a:xfrm>
            <a:off x="627985" y="313594"/>
            <a:ext cx="6673567" cy="1733570"/>
            <a:chOff x="-85361" y="327242"/>
            <a:chExt cx="11784093" cy="2345030"/>
          </a:xfrm>
        </p:grpSpPr>
        <p:pic>
          <p:nvPicPr>
            <p:cNvPr id="30" name="Imagen 29">
              <a:extLst>
                <a:ext uri="{FF2B5EF4-FFF2-40B4-BE49-F238E27FC236}">
                  <a16:creationId xmlns:a16="http://schemas.microsoft.com/office/drawing/2014/main" id="{8CB33B14-F47B-83BF-EF56-9F297201E286}"/>
                </a:ext>
              </a:extLst>
            </p:cNvPr>
            <p:cNvPicPr>
              <a:picLocks noChangeAspect="1"/>
            </p:cNvPicPr>
            <p:nvPr/>
          </p:nvPicPr>
          <p:blipFill>
            <a:blip r:embed="rId2"/>
            <a:stretch>
              <a:fillRect/>
            </a:stretch>
          </p:blipFill>
          <p:spPr>
            <a:xfrm>
              <a:off x="-85361" y="339949"/>
              <a:ext cx="3388120" cy="2332323"/>
            </a:xfrm>
            <a:prstGeom prst="rect">
              <a:avLst/>
            </a:prstGeom>
          </p:spPr>
        </p:pic>
        <p:sp>
          <p:nvSpPr>
            <p:cNvPr id="31" name="Rectángulo 30">
              <a:extLst>
                <a:ext uri="{FF2B5EF4-FFF2-40B4-BE49-F238E27FC236}">
                  <a16:creationId xmlns:a16="http://schemas.microsoft.com/office/drawing/2014/main" id="{24B3853B-F0B3-4849-440A-A9B3CA165A48}"/>
                </a:ext>
              </a:extLst>
            </p:cNvPr>
            <p:cNvSpPr/>
            <p:nvPr/>
          </p:nvSpPr>
          <p:spPr>
            <a:xfrm>
              <a:off x="3333294" y="889615"/>
              <a:ext cx="8365437" cy="1693095"/>
            </a:xfrm>
            <a:prstGeom prst="rect">
              <a:avLst/>
            </a:prstGeom>
            <a:noFill/>
          </p:spPr>
          <p:txBody>
            <a:bodyPr wrap="square" lIns="91440" tIns="45720" rIns="91440" bIns="45720">
              <a:spAutoFit/>
            </a:bodyPr>
            <a:lstStyle/>
            <a:p>
              <a:pPr marL="32246" defTabSz="829178">
                <a:spcBef>
                  <a:spcPts val="404"/>
                </a:spcBef>
                <a:defRPr/>
              </a:pPr>
              <a:r>
                <a:rPr lang="es-CL" b="1" spc="95" dirty="0">
                  <a:solidFill>
                    <a:prstClr val="white"/>
                  </a:solidFill>
                  <a:latin typeface="Trebuchet MS"/>
                  <a:cs typeface="Trebuchet MS"/>
                </a:rPr>
                <a:t>3ra. Versión</a:t>
              </a:r>
            </a:p>
            <a:p>
              <a:pPr marL="32246" defTabSz="829178">
                <a:spcBef>
                  <a:spcPts val="404"/>
                </a:spcBef>
                <a:defRPr/>
              </a:pPr>
              <a:r>
                <a:rPr lang="es-CL" b="1" spc="95" dirty="0">
                  <a:solidFill>
                    <a:prstClr val="white"/>
                  </a:solidFill>
                  <a:latin typeface="Trebuchet MS"/>
                  <a:cs typeface="Trebuchet MS"/>
                </a:rPr>
                <a:t>DIPLOMADO Internacional	</a:t>
              </a:r>
              <a:endParaRPr lang="es-CL" b="1" dirty="0">
                <a:solidFill>
                  <a:prstClr val="white"/>
                </a:solidFill>
                <a:latin typeface="Trebuchet MS"/>
                <a:cs typeface="Trebuchet MS"/>
              </a:endParaRPr>
            </a:p>
            <a:p>
              <a:pPr marL="11516" marR="138196" algn="just" defTabSz="829178">
                <a:spcBef>
                  <a:spcPts val="9"/>
                </a:spcBef>
                <a:defRPr/>
              </a:pPr>
              <a:r>
                <a:rPr lang="es-CL" b="1" spc="68" dirty="0">
                  <a:solidFill>
                    <a:prstClr val="white"/>
                  </a:solidFill>
                  <a:latin typeface="Tahoma"/>
                  <a:cs typeface="Tahoma"/>
                </a:rPr>
                <a:t>Gerencia </a:t>
              </a:r>
              <a:r>
                <a:rPr lang="es-CL" b="1" spc="45" dirty="0">
                  <a:solidFill>
                    <a:prstClr val="white"/>
                  </a:solidFill>
                  <a:latin typeface="Tahoma"/>
                  <a:cs typeface="Tahoma"/>
                </a:rPr>
                <a:t>en </a:t>
              </a:r>
              <a:r>
                <a:rPr lang="es-CL" b="1" spc="77" dirty="0">
                  <a:solidFill>
                    <a:prstClr val="white"/>
                  </a:solidFill>
                  <a:latin typeface="Tahoma"/>
                  <a:cs typeface="Tahoma"/>
                </a:rPr>
                <a:t>marketing </a:t>
              </a:r>
              <a:r>
                <a:rPr lang="es-CL" b="1" spc="-549" dirty="0">
                  <a:solidFill>
                    <a:prstClr val="white"/>
                  </a:solidFill>
                  <a:latin typeface="Tahoma"/>
                  <a:cs typeface="Tahoma"/>
                </a:rPr>
                <a:t> </a:t>
              </a:r>
              <a:r>
                <a:rPr lang="es-CL" b="1" spc="41" dirty="0">
                  <a:solidFill>
                    <a:prstClr val="white"/>
                  </a:solidFill>
                  <a:latin typeface="Tahoma"/>
                  <a:cs typeface="Tahoma"/>
                </a:rPr>
                <a:t>electoral </a:t>
              </a:r>
            </a:p>
            <a:p>
              <a:pPr marL="11516" marR="138196" algn="just" defTabSz="829178">
                <a:spcBef>
                  <a:spcPts val="9"/>
                </a:spcBef>
                <a:defRPr/>
              </a:pPr>
              <a:r>
                <a:rPr lang="es-CL" b="1" spc="41" dirty="0">
                  <a:solidFill>
                    <a:prstClr val="white"/>
                  </a:solidFill>
                  <a:latin typeface="Tahoma"/>
                  <a:cs typeface="Tahoma"/>
                </a:rPr>
                <a:t>directo digital relacional</a:t>
              </a:r>
              <a:endParaRPr lang="es-CL" b="1" spc="59" dirty="0">
                <a:solidFill>
                  <a:prstClr val="white"/>
                </a:solidFill>
                <a:latin typeface="Tahoma"/>
                <a:cs typeface="Tahoma"/>
              </a:endParaRPr>
            </a:p>
          </p:txBody>
        </p:sp>
        <p:grpSp>
          <p:nvGrpSpPr>
            <p:cNvPr id="32" name="Grupo 31">
              <a:extLst>
                <a:ext uri="{FF2B5EF4-FFF2-40B4-BE49-F238E27FC236}">
                  <a16:creationId xmlns:a16="http://schemas.microsoft.com/office/drawing/2014/main" id="{37E7C0B3-5129-B26D-34D7-6CD9390055BF}"/>
                </a:ext>
              </a:extLst>
            </p:cNvPr>
            <p:cNvGrpSpPr/>
            <p:nvPr/>
          </p:nvGrpSpPr>
          <p:grpSpPr>
            <a:xfrm>
              <a:off x="5049672" y="327242"/>
              <a:ext cx="6649060" cy="562373"/>
              <a:chOff x="4798640" y="334197"/>
              <a:chExt cx="6985597" cy="662713"/>
            </a:xfrm>
          </p:grpSpPr>
          <p:grpSp>
            <p:nvGrpSpPr>
              <p:cNvPr id="33" name="Grupo 32">
                <a:extLst>
                  <a:ext uri="{FF2B5EF4-FFF2-40B4-BE49-F238E27FC236}">
                    <a16:creationId xmlns:a16="http://schemas.microsoft.com/office/drawing/2014/main" id="{42B56D9D-7F7F-90D4-49B1-9CA52DA56332}"/>
                  </a:ext>
                </a:extLst>
              </p:cNvPr>
              <p:cNvGrpSpPr/>
              <p:nvPr/>
            </p:nvGrpSpPr>
            <p:grpSpPr>
              <a:xfrm>
                <a:off x="5950424" y="339949"/>
                <a:ext cx="5833813" cy="656961"/>
                <a:chOff x="4182971" y="3014387"/>
                <a:chExt cx="4329938" cy="414613"/>
              </a:xfrm>
            </p:grpSpPr>
            <p:pic>
              <p:nvPicPr>
                <p:cNvPr id="35" name="Imagen 34">
                  <a:extLst>
                    <a:ext uri="{FF2B5EF4-FFF2-40B4-BE49-F238E27FC236}">
                      <a16:creationId xmlns:a16="http://schemas.microsoft.com/office/drawing/2014/main" id="{6FD87CEB-8A05-B180-3E41-5F17EC8211C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36" name="Imagen 35">
                  <a:extLst>
                    <a:ext uri="{FF2B5EF4-FFF2-40B4-BE49-F238E27FC236}">
                      <a16:creationId xmlns:a16="http://schemas.microsoft.com/office/drawing/2014/main" id="{668C9A47-A16E-905B-A58F-BFDA8A95463B}"/>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7" name="Imagen 36">
                  <a:extLst>
                    <a:ext uri="{FF2B5EF4-FFF2-40B4-BE49-F238E27FC236}">
                      <a16:creationId xmlns:a16="http://schemas.microsoft.com/office/drawing/2014/main" id="{89850E70-899D-ADC3-0A6C-4041311E219E}"/>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8" name="Imagen 37">
                  <a:extLst>
                    <a:ext uri="{FF2B5EF4-FFF2-40B4-BE49-F238E27FC236}">
                      <a16:creationId xmlns:a16="http://schemas.microsoft.com/office/drawing/2014/main" id="{A90A50AF-0E8F-410D-7D09-C6957349FCB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9" name="Imagen 38">
                  <a:extLst>
                    <a:ext uri="{FF2B5EF4-FFF2-40B4-BE49-F238E27FC236}">
                      <a16:creationId xmlns:a16="http://schemas.microsoft.com/office/drawing/2014/main" id="{1A671CB6-2D19-07F2-0CBF-739213192395}"/>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34" name="Imagen 33">
                <a:extLst>
                  <a:ext uri="{FF2B5EF4-FFF2-40B4-BE49-F238E27FC236}">
                    <a16:creationId xmlns:a16="http://schemas.microsoft.com/office/drawing/2014/main" id="{3CA64897-D879-5269-654D-A706A7CD1FC5}"/>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40" name="CuadroTexto 39">
            <a:extLst>
              <a:ext uri="{FF2B5EF4-FFF2-40B4-BE49-F238E27FC236}">
                <a16:creationId xmlns:a16="http://schemas.microsoft.com/office/drawing/2014/main" id="{04079885-1F99-B0D0-3D1B-25CDBFD20493}"/>
              </a:ext>
            </a:extLst>
          </p:cNvPr>
          <p:cNvSpPr txBox="1"/>
          <p:nvPr/>
        </p:nvSpPr>
        <p:spPr>
          <a:xfrm>
            <a:off x="477672" y="2292824"/>
            <a:ext cx="3004947" cy="1200329"/>
          </a:xfrm>
          <a:prstGeom prst="rect">
            <a:avLst/>
          </a:prstGeom>
          <a:noFill/>
        </p:spPr>
        <p:txBody>
          <a:bodyPr wrap="square" rtlCol="0">
            <a:spAutoFit/>
          </a:bodyPr>
          <a:lstStyle/>
          <a:p>
            <a:r>
              <a:rPr lang="es-CL" sz="3600" dirty="0"/>
              <a:t>¿Debieran relacionarse?</a:t>
            </a:r>
          </a:p>
        </p:txBody>
      </p:sp>
      <p:sp>
        <p:nvSpPr>
          <p:cNvPr id="41" name="CuadroTexto 40">
            <a:extLst>
              <a:ext uri="{FF2B5EF4-FFF2-40B4-BE49-F238E27FC236}">
                <a16:creationId xmlns:a16="http://schemas.microsoft.com/office/drawing/2014/main" id="{FAF26CB8-F6AF-71EF-A497-D1F42446235A}"/>
              </a:ext>
            </a:extLst>
          </p:cNvPr>
          <p:cNvSpPr txBox="1"/>
          <p:nvPr/>
        </p:nvSpPr>
        <p:spPr>
          <a:xfrm>
            <a:off x="2669155" y="6019478"/>
            <a:ext cx="7385472" cy="523220"/>
          </a:xfrm>
          <a:prstGeom prst="rect">
            <a:avLst/>
          </a:prstGeom>
          <a:noFill/>
        </p:spPr>
        <p:txBody>
          <a:bodyPr wrap="square" rtlCol="0">
            <a:spAutoFit/>
          </a:bodyPr>
          <a:lstStyle/>
          <a:p>
            <a:r>
              <a:rPr lang="es-CL" sz="2800" dirty="0">
                <a:solidFill>
                  <a:srgbClr val="FFC000"/>
                </a:solidFill>
              </a:rPr>
              <a:t>Inteligencia de como conseguir los votos</a:t>
            </a:r>
          </a:p>
        </p:txBody>
      </p:sp>
    </p:spTree>
    <p:extLst>
      <p:ext uri="{BB962C8B-B14F-4D97-AF65-F5344CB8AC3E}">
        <p14:creationId xmlns:p14="http://schemas.microsoft.com/office/powerpoint/2010/main" val="40825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5" name="CuadroTexto 4">
            <a:extLst>
              <a:ext uri="{FF2B5EF4-FFF2-40B4-BE49-F238E27FC236}">
                <a16:creationId xmlns:a16="http://schemas.microsoft.com/office/drawing/2014/main" id="{5F8698D1-A1F2-9F5B-B4C6-D6857B121C13}"/>
              </a:ext>
            </a:extLst>
          </p:cNvPr>
          <p:cNvSpPr txBox="1"/>
          <p:nvPr/>
        </p:nvSpPr>
        <p:spPr>
          <a:xfrm>
            <a:off x="627985" y="2820230"/>
            <a:ext cx="11070747"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3600" b="1" i="0" dirty="0">
                <a:solidFill>
                  <a:srgbClr val="FFC000"/>
                </a:solidFill>
                <a:effectLst/>
                <a:latin typeface="arial" panose="020B0604020202020204" pitchFamily="34" charset="0"/>
              </a:rPr>
              <a:t>Elaboración de presupuestos </a:t>
            </a:r>
            <a:r>
              <a:rPr lang="es-CL" sz="3600" b="1" i="0" u="sng" dirty="0">
                <a:solidFill>
                  <a:srgbClr val="FFC000"/>
                </a:solidFill>
                <a:effectLst/>
                <a:latin typeface="arial" panose="020B0604020202020204" pitchFamily="34" charset="0"/>
              </a:rPr>
              <a:t>detalla</a:t>
            </a:r>
            <a:r>
              <a:rPr lang="es-CL" sz="3600" b="1" i="0" dirty="0">
                <a:solidFill>
                  <a:srgbClr val="FFC000"/>
                </a:solidFill>
                <a:effectLst/>
                <a:latin typeface="arial" panose="020B0604020202020204" pitchFamily="34" charset="0"/>
              </a:rPr>
              <a:t> cómo se llevará a cabo el plan estratégico de campaña día a día y cubre elementos como </a:t>
            </a:r>
            <a:r>
              <a:rPr lang="es-CL" sz="3600" b="1" i="0" u="sng" dirty="0">
                <a:solidFill>
                  <a:srgbClr val="FFC000"/>
                </a:solidFill>
                <a:effectLst/>
                <a:latin typeface="arial" panose="020B0604020202020204" pitchFamily="34" charset="0"/>
              </a:rPr>
              <a:t>ingresos,</a:t>
            </a:r>
            <a:r>
              <a:rPr lang="es-CL" sz="3600" b="1" i="0" dirty="0">
                <a:solidFill>
                  <a:srgbClr val="FFC000"/>
                </a:solidFill>
                <a:effectLst/>
                <a:latin typeface="arial" panose="020B0604020202020204" pitchFamily="34" charset="0"/>
              </a:rPr>
              <a:t> </a:t>
            </a:r>
            <a:r>
              <a:rPr lang="es-CL" sz="3600" b="1" i="0" u="sng" dirty="0">
                <a:solidFill>
                  <a:srgbClr val="FFC000"/>
                </a:solidFill>
                <a:effectLst/>
                <a:latin typeface="arial" panose="020B0604020202020204" pitchFamily="34" charset="0"/>
              </a:rPr>
              <a:t>gastos</a:t>
            </a:r>
            <a:r>
              <a:rPr lang="es-CL" sz="3600" b="1" i="0" dirty="0">
                <a:solidFill>
                  <a:srgbClr val="FFC000"/>
                </a:solidFill>
                <a:effectLst/>
                <a:latin typeface="arial" panose="020B0604020202020204" pitchFamily="34" charset="0"/>
              </a:rPr>
              <a:t>, </a:t>
            </a:r>
            <a:r>
              <a:rPr lang="es-CL" sz="3600" b="1" i="0" u="sng" dirty="0">
                <a:solidFill>
                  <a:srgbClr val="FFC000"/>
                </a:solidFill>
                <a:effectLst/>
                <a:latin typeface="arial" panose="020B0604020202020204" pitchFamily="34" charset="0"/>
              </a:rPr>
              <a:t>flujo de caja.</a:t>
            </a:r>
            <a:endParaRPr kumimoji="0" lang="es-CL" sz="3600" b="1" i="0" u="none" strike="noStrike" kern="1200" cap="none" spc="0" normalizeH="0" baseline="0" noProof="0" dirty="0">
              <a:ln>
                <a:noFill/>
              </a:ln>
              <a:solidFill>
                <a:srgbClr val="FFC000"/>
              </a:solidFill>
              <a:effectLst/>
              <a:uLnTx/>
              <a:uFillTx/>
              <a:latin typeface="Avenir Next LT Pro"/>
              <a:ea typeface="+mn-ea"/>
              <a:cs typeface="+mn-cs"/>
            </a:endParaRPr>
          </a:p>
        </p:txBody>
      </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defTabSz="829178">
                <a:spcBef>
                  <a:spcPts val="404"/>
                </a:spcBef>
                <a:defRPr/>
              </a:pPr>
              <a:r>
                <a:rPr lang="es-CL" b="1" spc="95" dirty="0">
                  <a:solidFill>
                    <a:prstClr val="white"/>
                  </a:solidFill>
                  <a:latin typeface="Trebuchet MS"/>
                  <a:cs typeface="Trebuchet MS"/>
                </a:rPr>
                <a:t>3ra. Versión</a:t>
              </a:r>
            </a:p>
            <a:p>
              <a:pPr marL="32246" defTabSz="829178">
                <a:spcBef>
                  <a:spcPts val="404"/>
                </a:spcBef>
                <a:defRPr/>
              </a:pPr>
              <a:r>
                <a:rPr lang="es-CL" b="1" spc="95" dirty="0">
                  <a:solidFill>
                    <a:prstClr val="white"/>
                  </a:solidFill>
                  <a:latin typeface="Trebuchet MS"/>
                  <a:cs typeface="Trebuchet MS"/>
                </a:rPr>
                <a:t>DIPLOMADO Internacional	</a:t>
              </a:r>
              <a:endParaRPr lang="es-CL" b="1" dirty="0">
                <a:solidFill>
                  <a:prstClr val="white"/>
                </a:solidFill>
                <a:latin typeface="Trebuchet MS"/>
                <a:cs typeface="Trebuchet MS"/>
              </a:endParaRPr>
            </a:p>
            <a:p>
              <a:pPr marL="11516" marR="138196" algn="just" defTabSz="829178">
                <a:spcBef>
                  <a:spcPts val="9"/>
                </a:spcBef>
                <a:defRPr/>
              </a:pPr>
              <a:r>
                <a:rPr lang="es-CL" b="1" spc="68" dirty="0">
                  <a:solidFill>
                    <a:prstClr val="white"/>
                  </a:solidFill>
                  <a:latin typeface="Tahoma"/>
                  <a:cs typeface="Tahoma"/>
                </a:rPr>
                <a:t>Gerencia </a:t>
              </a:r>
              <a:r>
                <a:rPr lang="es-CL" b="1" spc="45" dirty="0">
                  <a:solidFill>
                    <a:prstClr val="white"/>
                  </a:solidFill>
                  <a:latin typeface="Tahoma"/>
                  <a:cs typeface="Tahoma"/>
                </a:rPr>
                <a:t>en </a:t>
              </a:r>
              <a:r>
                <a:rPr lang="es-CL" b="1" spc="77" dirty="0">
                  <a:solidFill>
                    <a:prstClr val="white"/>
                  </a:solidFill>
                  <a:latin typeface="Tahoma"/>
                  <a:cs typeface="Tahoma"/>
                </a:rPr>
                <a:t>marketing </a:t>
              </a:r>
              <a:r>
                <a:rPr lang="es-CL" b="1" spc="-549" dirty="0">
                  <a:solidFill>
                    <a:prstClr val="white"/>
                  </a:solidFill>
                  <a:latin typeface="Tahoma"/>
                  <a:cs typeface="Tahoma"/>
                </a:rPr>
                <a:t> </a:t>
              </a:r>
              <a:r>
                <a:rPr lang="es-CL" b="1" spc="41" dirty="0">
                  <a:solidFill>
                    <a:prstClr val="white"/>
                  </a:solidFill>
                  <a:latin typeface="Tahoma"/>
                  <a:cs typeface="Tahoma"/>
                </a:rPr>
                <a:t>electoral </a:t>
              </a:r>
            </a:p>
            <a:p>
              <a:pPr marL="11516" marR="138196" algn="just" defTabSz="829178">
                <a:spcBef>
                  <a:spcPts val="9"/>
                </a:spcBef>
                <a:defRPr/>
              </a:pPr>
              <a:r>
                <a:rPr lang="es-CL" b="1" spc="41" dirty="0">
                  <a:solidFill>
                    <a:prstClr val="white"/>
                  </a:solidFill>
                  <a:latin typeface="Tahoma"/>
                  <a:cs typeface="Tahoma"/>
                </a:rPr>
                <a:t>directo digital relacional</a:t>
              </a:r>
              <a:endParaRPr lang="es-CL" b="1" spc="59" dirty="0">
                <a:solidFill>
                  <a:prstClr val="white"/>
                </a:solidFill>
                <a:latin typeface="Tahom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Tree>
    <p:extLst>
      <p:ext uri="{BB962C8B-B14F-4D97-AF65-F5344CB8AC3E}">
        <p14:creationId xmlns:p14="http://schemas.microsoft.com/office/powerpoint/2010/main" val="28658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3" name="CuadroTexto 2">
            <a:extLst>
              <a:ext uri="{FF2B5EF4-FFF2-40B4-BE49-F238E27FC236}">
                <a16:creationId xmlns:a16="http://schemas.microsoft.com/office/drawing/2014/main" id="{2A38DB09-055F-5708-6BB8-B2A4827CB78B}"/>
              </a:ext>
            </a:extLst>
          </p:cNvPr>
          <p:cNvSpPr txBox="1"/>
          <p:nvPr/>
        </p:nvSpPr>
        <p:spPr>
          <a:xfrm>
            <a:off x="7446246" y="1185076"/>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upo 4">
            <a:extLst>
              <a:ext uri="{FF2B5EF4-FFF2-40B4-BE49-F238E27FC236}">
                <a16:creationId xmlns:a16="http://schemas.microsoft.com/office/drawing/2014/main" id="{C843FB1B-D8DD-430F-1CE6-63B18A40279B}"/>
              </a:ext>
            </a:extLst>
          </p:cNvPr>
          <p:cNvGrpSpPr/>
          <p:nvPr/>
        </p:nvGrpSpPr>
        <p:grpSpPr>
          <a:xfrm>
            <a:off x="627985" y="313594"/>
            <a:ext cx="6673567" cy="1733570"/>
            <a:chOff x="-85361" y="327242"/>
            <a:chExt cx="11784093" cy="2345030"/>
          </a:xfrm>
        </p:grpSpPr>
        <p:pic>
          <p:nvPicPr>
            <p:cNvPr id="17" name="Imagen 16">
              <a:extLst>
                <a:ext uri="{FF2B5EF4-FFF2-40B4-BE49-F238E27FC236}">
                  <a16:creationId xmlns:a16="http://schemas.microsoft.com/office/drawing/2014/main" id="{855AADEF-9283-653F-717B-E143AAEBC54A}"/>
                </a:ext>
              </a:extLst>
            </p:cNvPr>
            <p:cNvPicPr>
              <a:picLocks noChangeAspect="1"/>
            </p:cNvPicPr>
            <p:nvPr/>
          </p:nvPicPr>
          <p:blipFill>
            <a:blip r:embed="rId2"/>
            <a:stretch>
              <a:fillRect/>
            </a:stretch>
          </p:blipFill>
          <p:spPr>
            <a:xfrm>
              <a:off x="-85361" y="339949"/>
              <a:ext cx="3388120" cy="2332323"/>
            </a:xfrm>
            <a:prstGeom prst="rect">
              <a:avLst/>
            </a:prstGeom>
          </p:spPr>
        </p:pic>
        <p:sp>
          <p:nvSpPr>
            <p:cNvPr id="18" name="Rectángulo 17">
              <a:extLst>
                <a:ext uri="{FF2B5EF4-FFF2-40B4-BE49-F238E27FC236}">
                  <a16:creationId xmlns:a16="http://schemas.microsoft.com/office/drawing/2014/main" id="{A8D3A484-C43B-AA17-A31B-2FA03C86B983}"/>
                </a:ext>
              </a:extLst>
            </p:cNvPr>
            <p:cNvSpPr/>
            <p:nvPr/>
          </p:nvSpPr>
          <p:spPr>
            <a:xfrm>
              <a:off x="3333294" y="889615"/>
              <a:ext cx="8365437" cy="1693095"/>
            </a:xfrm>
            <a:prstGeom prst="rect">
              <a:avLst/>
            </a:prstGeom>
            <a:noFill/>
          </p:spPr>
          <p:txBody>
            <a:bodyPr wrap="square" lIns="91440" tIns="45720" rIns="91440" bIns="45720">
              <a:spAutoFit/>
            </a:bodyPr>
            <a:lstStyle/>
            <a:p>
              <a:pPr marL="32246" defTabSz="829178">
                <a:spcBef>
                  <a:spcPts val="404"/>
                </a:spcBef>
                <a:defRPr/>
              </a:pPr>
              <a:r>
                <a:rPr lang="es-CL" b="1" spc="95" dirty="0">
                  <a:solidFill>
                    <a:prstClr val="white"/>
                  </a:solidFill>
                  <a:latin typeface="Trebuchet MS"/>
                  <a:cs typeface="Trebuchet MS"/>
                </a:rPr>
                <a:t>3ra. Versión</a:t>
              </a:r>
            </a:p>
            <a:p>
              <a:pPr marL="32246" defTabSz="829178">
                <a:spcBef>
                  <a:spcPts val="404"/>
                </a:spcBef>
                <a:defRPr/>
              </a:pPr>
              <a:r>
                <a:rPr lang="es-CL" b="1" spc="95" dirty="0">
                  <a:solidFill>
                    <a:prstClr val="white"/>
                  </a:solidFill>
                  <a:latin typeface="Trebuchet MS"/>
                  <a:cs typeface="Trebuchet MS"/>
                </a:rPr>
                <a:t>DIPLOMADO Internacional	</a:t>
              </a:r>
              <a:endParaRPr lang="es-CL" b="1" dirty="0">
                <a:solidFill>
                  <a:prstClr val="white"/>
                </a:solidFill>
                <a:latin typeface="Trebuchet MS"/>
                <a:cs typeface="Trebuchet MS"/>
              </a:endParaRPr>
            </a:p>
            <a:p>
              <a:pPr marL="11516" marR="138196" algn="just" defTabSz="829178">
                <a:spcBef>
                  <a:spcPts val="9"/>
                </a:spcBef>
                <a:defRPr/>
              </a:pPr>
              <a:r>
                <a:rPr lang="es-CL" b="1" spc="68" dirty="0">
                  <a:solidFill>
                    <a:prstClr val="white"/>
                  </a:solidFill>
                  <a:latin typeface="Tahoma"/>
                  <a:cs typeface="Tahoma"/>
                </a:rPr>
                <a:t>Gerencia </a:t>
              </a:r>
              <a:r>
                <a:rPr lang="es-CL" b="1" spc="45" dirty="0">
                  <a:solidFill>
                    <a:prstClr val="white"/>
                  </a:solidFill>
                  <a:latin typeface="Tahoma"/>
                  <a:cs typeface="Tahoma"/>
                </a:rPr>
                <a:t>en </a:t>
              </a:r>
              <a:r>
                <a:rPr lang="es-CL" b="1" spc="77" dirty="0">
                  <a:solidFill>
                    <a:prstClr val="white"/>
                  </a:solidFill>
                  <a:latin typeface="Tahoma"/>
                  <a:cs typeface="Tahoma"/>
                </a:rPr>
                <a:t>marketing </a:t>
              </a:r>
              <a:r>
                <a:rPr lang="es-CL" b="1" spc="-549" dirty="0">
                  <a:solidFill>
                    <a:prstClr val="white"/>
                  </a:solidFill>
                  <a:latin typeface="Tahoma"/>
                  <a:cs typeface="Tahoma"/>
                </a:rPr>
                <a:t> </a:t>
              </a:r>
              <a:r>
                <a:rPr lang="es-CL" b="1" spc="41" dirty="0">
                  <a:solidFill>
                    <a:prstClr val="white"/>
                  </a:solidFill>
                  <a:latin typeface="Tahoma"/>
                  <a:cs typeface="Tahoma"/>
                </a:rPr>
                <a:t>electoral </a:t>
              </a:r>
            </a:p>
            <a:p>
              <a:pPr marL="11516" marR="138196" algn="just" defTabSz="829178">
                <a:spcBef>
                  <a:spcPts val="9"/>
                </a:spcBef>
                <a:defRPr/>
              </a:pPr>
              <a:r>
                <a:rPr lang="es-CL" b="1" spc="41" dirty="0">
                  <a:solidFill>
                    <a:prstClr val="white"/>
                  </a:solidFill>
                  <a:latin typeface="Tahoma"/>
                  <a:cs typeface="Tahoma"/>
                </a:rPr>
                <a:t>directo digital relacional</a:t>
              </a:r>
              <a:endParaRPr lang="es-CL" b="1" spc="59" dirty="0">
                <a:solidFill>
                  <a:prstClr val="white"/>
                </a:solidFill>
                <a:latin typeface="Tahoma"/>
                <a:cs typeface="Tahoma"/>
              </a:endParaRPr>
            </a:p>
          </p:txBody>
        </p:sp>
        <p:grpSp>
          <p:nvGrpSpPr>
            <p:cNvPr id="24" name="Grupo 23">
              <a:extLst>
                <a:ext uri="{FF2B5EF4-FFF2-40B4-BE49-F238E27FC236}">
                  <a16:creationId xmlns:a16="http://schemas.microsoft.com/office/drawing/2014/main" id="{B3D3CCA5-181D-16AA-F40D-8AD0D1B4810F}"/>
                </a:ext>
              </a:extLst>
            </p:cNvPr>
            <p:cNvGrpSpPr/>
            <p:nvPr/>
          </p:nvGrpSpPr>
          <p:grpSpPr>
            <a:xfrm>
              <a:off x="5049672" y="327242"/>
              <a:ext cx="6649060" cy="562373"/>
              <a:chOff x="4798640" y="334197"/>
              <a:chExt cx="6985597" cy="662713"/>
            </a:xfrm>
          </p:grpSpPr>
          <p:grpSp>
            <p:nvGrpSpPr>
              <p:cNvPr id="25" name="Grupo 24">
                <a:extLst>
                  <a:ext uri="{FF2B5EF4-FFF2-40B4-BE49-F238E27FC236}">
                    <a16:creationId xmlns:a16="http://schemas.microsoft.com/office/drawing/2014/main" id="{6B41BBB5-81FD-5FE5-BBF5-B9CBD4243D96}"/>
                  </a:ext>
                </a:extLst>
              </p:cNvPr>
              <p:cNvGrpSpPr/>
              <p:nvPr/>
            </p:nvGrpSpPr>
            <p:grpSpPr>
              <a:xfrm>
                <a:off x="5950424" y="339949"/>
                <a:ext cx="5833813" cy="656961"/>
                <a:chOff x="4182971" y="3014387"/>
                <a:chExt cx="4329938" cy="414613"/>
              </a:xfrm>
            </p:grpSpPr>
            <p:pic>
              <p:nvPicPr>
                <p:cNvPr id="27" name="Imagen 26">
                  <a:extLst>
                    <a:ext uri="{FF2B5EF4-FFF2-40B4-BE49-F238E27FC236}">
                      <a16:creationId xmlns:a16="http://schemas.microsoft.com/office/drawing/2014/main" id="{55702CAD-0780-B5F2-A3F9-9264B4F60047}"/>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8" name="Imagen 27">
                  <a:extLst>
                    <a:ext uri="{FF2B5EF4-FFF2-40B4-BE49-F238E27FC236}">
                      <a16:creationId xmlns:a16="http://schemas.microsoft.com/office/drawing/2014/main" id="{6D138E70-7C52-8663-DC47-3366677DD323}"/>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29" name="Imagen 28">
                  <a:extLst>
                    <a:ext uri="{FF2B5EF4-FFF2-40B4-BE49-F238E27FC236}">
                      <a16:creationId xmlns:a16="http://schemas.microsoft.com/office/drawing/2014/main" id="{5A80F867-674C-7818-F46D-CFF0039F7B16}"/>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0" name="Imagen 29">
                  <a:extLst>
                    <a:ext uri="{FF2B5EF4-FFF2-40B4-BE49-F238E27FC236}">
                      <a16:creationId xmlns:a16="http://schemas.microsoft.com/office/drawing/2014/main" id="{B9093823-4A0A-1826-9937-03EC647FCF3D}"/>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1" name="Imagen 30">
                  <a:extLst>
                    <a:ext uri="{FF2B5EF4-FFF2-40B4-BE49-F238E27FC236}">
                      <a16:creationId xmlns:a16="http://schemas.microsoft.com/office/drawing/2014/main" id="{410330EC-FFFE-A95C-EEFB-9E7CD627B139}"/>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6" name="Imagen 25">
                <a:extLst>
                  <a:ext uri="{FF2B5EF4-FFF2-40B4-BE49-F238E27FC236}">
                    <a16:creationId xmlns:a16="http://schemas.microsoft.com/office/drawing/2014/main" id="{38F6D7D7-A83C-5A95-A1A7-EEAF05BB9DFC}"/>
                  </a:ext>
                </a:extLst>
              </p:cNvPr>
              <p:cNvPicPr>
                <a:picLocks noChangeAspect="1"/>
              </p:cNvPicPr>
              <p:nvPr/>
            </p:nvPicPr>
            <p:blipFill>
              <a:blip r:embed="rId8"/>
              <a:stretch>
                <a:fillRect/>
              </a:stretch>
            </p:blipFill>
            <p:spPr>
              <a:xfrm>
                <a:off x="4798640" y="334197"/>
                <a:ext cx="1148572" cy="659656"/>
              </a:xfrm>
              <a:prstGeom prst="rect">
                <a:avLst/>
              </a:prstGeom>
            </p:spPr>
          </p:pic>
        </p:grpSp>
      </p:grpSp>
      <p:pic>
        <p:nvPicPr>
          <p:cNvPr id="1028" name="Picture 4">
            <a:extLst>
              <a:ext uri="{FF2B5EF4-FFF2-40B4-BE49-F238E27FC236}">
                <a16:creationId xmlns:a16="http://schemas.microsoft.com/office/drawing/2014/main" id="{AF38FBE3-9B05-81C1-CC74-32E9FB480E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6389" y="2039275"/>
            <a:ext cx="9565989" cy="4743136"/>
          </a:xfrm>
          <a:prstGeom prst="rect">
            <a:avLst/>
          </a:prstGeom>
          <a:noFill/>
          <a:extLst>
            <a:ext uri="{909E8E84-426E-40DD-AFC4-6F175D3DCCD1}">
              <a14:hiddenFill xmlns:a14="http://schemas.microsoft.com/office/drawing/2010/main">
                <a:solidFill>
                  <a:srgbClr val="FFFFFF"/>
                </a:solidFill>
              </a14:hiddenFill>
            </a:ext>
          </a:extLst>
        </p:spPr>
      </p:pic>
      <p:sp>
        <p:nvSpPr>
          <p:cNvPr id="1024" name="CuadroTexto 1023">
            <a:extLst>
              <a:ext uri="{FF2B5EF4-FFF2-40B4-BE49-F238E27FC236}">
                <a16:creationId xmlns:a16="http://schemas.microsoft.com/office/drawing/2014/main" id="{CE21C43B-5E84-4E45-F36B-69B51E18148C}"/>
              </a:ext>
            </a:extLst>
          </p:cNvPr>
          <p:cNvSpPr txBox="1"/>
          <p:nvPr/>
        </p:nvSpPr>
        <p:spPr>
          <a:xfrm rot="756891">
            <a:off x="7059822" y="3208608"/>
            <a:ext cx="1780514" cy="954107"/>
          </a:xfrm>
          <a:prstGeom prst="rect">
            <a:avLst/>
          </a:prstGeom>
          <a:solidFill>
            <a:schemeClr val="tx1">
              <a:lumMod val="75000"/>
            </a:schemeClr>
          </a:solidFill>
        </p:spPr>
        <p:txBody>
          <a:bodyPr wrap="square" rtlCol="0">
            <a:spAutoFit/>
          </a:bodyPr>
          <a:lstStyle/>
          <a:p>
            <a:pPr algn="ctr"/>
            <a:r>
              <a:rPr lang="es-CL" sz="2000" b="1" dirty="0">
                <a:solidFill>
                  <a:schemeClr val="bg1"/>
                </a:solidFill>
                <a:highlight>
                  <a:srgbClr val="C0C0C0"/>
                </a:highlight>
              </a:rPr>
              <a:t>ESTRATEGIA</a:t>
            </a:r>
          </a:p>
          <a:p>
            <a:pPr algn="ctr"/>
            <a:r>
              <a:rPr lang="es-CL" sz="2000" b="1" i="1" dirty="0">
                <a:solidFill>
                  <a:srgbClr val="FF0000"/>
                </a:solidFill>
                <a:highlight>
                  <a:srgbClr val="C0C0C0"/>
                </a:highlight>
              </a:rPr>
              <a:t>Integrados</a:t>
            </a:r>
          </a:p>
          <a:p>
            <a:pPr algn="ctr"/>
            <a:r>
              <a:rPr lang="es-CL" sz="1600" b="1" dirty="0">
                <a:solidFill>
                  <a:schemeClr val="bg1"/>
                </a:solidFill>
                <a:highlight>
                  <a:srgbClr val="C0C0C0"/>
                </a:highlight>
              </a:rPr>
              <a:t>PRESUPUESTO</a:t>
            </a:r>
          </a:p>
        </p:txBody>
      </p:sp>
      <p:sp>
        <p:nvSpPr>
          <p:cNvPr id="1025" name="CuadroTexto 1024">
            <a:extLst>
              <a:ext uri="{FF2B5EF4-FFF2-40B4-BE49-F238E27FC236}">
                <a16:creationId xmlns:a16="http://schemas.microsoft.com/office/drawing/2014/main" id="{776D9C1E-4048-F955-8C64-BF6F24437F7B}"/>
              </a:ext>
            </a:extLst>
          </p:cNvPr>
          <p:cNvSpPr txBox="1"/>
          <p:nvPr/>
        </p:nvSpPr>
        <p:spPr>
          <a:xfrm rot="20924706">
            <a:off x="1531724" y="2267061"/>
            <a:ext cx="1719387" cy="646331"/>
          </a:xfrm>
          <a:prstGeom prst="rect">
            <a:avLst/>
          </a:prstGeom>
          <a:solidFill>
            <a:schemeClr val="tx1">
              <a:lumMod val="75000"/>
            </a:schemeClr>
          </a:solidFill>
        </p:spPr>
        <p:txBody>
          <a:bodyPr wrap="square" rtlCol="0">
            <a:spAutoFit/>
          </a:bodyPr>
          <a:lstStyle/>
          <a:p>
            <a:pPr algn="ctr"/>
            <a:r>
              <a:rPr lang="es-CL" b="1" dirty="0">
                <a:solidFill>
                  <a:schemeClr val="bg1"/>
                </a:solidFill>
                <a:highlight>
                  <a:srgbClr val="C0C0C0"/>
                </a:highlight>
              </a:rPr>
              <a:t>SEDE COMANDO</a:t>
            </a:r>
          </a:p>
        </p:txBody>
      </p:sp>
      <p:sp>
        <p:nvSpPr>
          <p:cNvPr id="1029" name="CuadroTexto 1028">
            <a:extLst>
              <a:ext uri="{FF2B5EF4-FFF2-40B4-BE49-F238E27FC236}">
                <a16:creationId xmlns:a16="http://schemas.microsoft.com/office/drawing/2014/main" id="{343DBE5A-22D4-5F6B-7C3F-8F3BE2CBC47F}"/>
              </a:ext>
            </a:extLst>
          </p:cNvPr>
          <p:cNvSpPr txBox="1"/>
          <p:nvPr/>
        </p:nvSpPr>
        <p:spPr>
          <a:xfrm rot="21129398">
            <a:off x="2313607" y="3408836"/>
            <a:ext cx="1322565" cy="523220"/>
          </a:xfrm>
          <a:prstGeom prst="rect">
            <a:avLst/>
          </a:prstGeom>
          <a:solidFill>
            <a:srgbClr val="FF0000"/>
          </a:solidFill>
        </p:spPr>
        <p:txBody>
          <a:bodyPr wrap="square" rtlCol="0">
            <a:spAutoFit/>
          </a:bodyPr>
          <a:lstStyle/>
          <a:p>
            <a:pPr algn="ctr"/>
            <a:r>
              <a:rPr lang="es-CL" sz="1400" b="1" dirty="0">
                <a:highlight>
                  <a:srgbClr val="FF0000"/>
                </a:highlight>
              </a:rPr>
              <a:t>SE</a:t>
            </a:r>
          </a:p>
          <a:p>
            <a:pPr algn="ctr"/>
            <a:r>
              <a:rPr lang="es-CL" sz="1400" b="1" dirty="0">
                <a:highlight>
                  <a:srgbClr val="FF0000"/>
                </a:highlight>
              </a:rPr>
              <a:t>ARRIENDA</a:t>
            </a:r>
          </a:p>
        </p:txBody>
      </p:sp>
      <p:sp>
        <p:nvSpPr>
          <p:cNvPr id="1031" name="CuadroTexto 1030">
            <a:extLst>
              <a:ext uri="{FF2B5EF4-FFF2-40B4-BE49-F238E27FC236}">
                <a16:creationId xmlns:a16="http://schemas.microsoft.com/office/drawing/2014/main" id="{20E14B65-F354-39AB-95A2-FDC8F4B3B38A}"/>
              </a:ext>
            </a:extLst>
          </p:cNvPr>
          <p:cNvSpPr txBox="1"/>
          <p:nvPr/>
        </p:nvSpPr>
        <p:spPr>
          <a:xfrm rot="21366121">
            <a:off x="5472633" y="3774337"/>
            <a:ext cx="1217464" cy="400110"/>
          </a:xfrm>
          <a:prstGeom prst="rect">
            <a:avLst/>
          </a:prstGeom>
          <a:solidFill>
            <a:schemeClr val="tx1">
              <a:lumMod val="75000"/>
            </a:schemeClr>
          </a:solidFill>
        </p:spPr>
        <p:txBody>
          <a:bodyPr wrap="square" rtlCol="0">
            <a:spAutoFit/>
          </a:bodyPr>
          <a:lstStyle/>
          <a:p>
            <a:pPr algn="ctr"/>
            <a:r>
              <a:rPr lang="es-CL" sz="2000" b="1" dirty="0">
                <a:solidFill>
                  <a:schemeClr val="bg1"/>
                </a:solidFill>
                <a:highlight>
                  <a:srgbClr val="C0C0C0"/>
                </a:highlight>
              </a:rPr>
              <a:t>DESVÍO</a:t>
            </a:r>
          </a:p>
        </p:txBody>
      </p:sp>
      <p:pic>
        <p:nvPicPr>
          <p:cNvPr id="1032" name="Imagen 1031">
            <a:extLst>
              <a:ext uri="{FF2B5EF4-FFF2-40B4-BE49-F238E27FC236}">
                <a16:creationId xmlns:a16="http://schemas.microsoft.com/office/drawing/2014/main" id="{E33893B0-1CC9-7111-47C6-4B5795005B71}"/>
              </a:ext>
            </a:extLst>
          </p:cNvPr>
          <p:cNvPicPr>
            <a:picLocks noChangeAspect="1"/>
          </p:cNvPicPr>
          <p:nvPr/>
        </p:nvPicPr>
        <p:blipFill>
          <a:blip r:embed="rId10"/>
          <a:stretch>
            <a:fillRect/>
          </a:stretch>
        </p:blipFill>
        <p:spPr>
          <a:xfrm>
            <a:off x="9795338" y="4648365"/>
            <a:ext cx="1018617" cy="1024559"/>
          </a:xfrm>
          <a:prstGeom prst="rect">
            <a:avLst/>
          </a:prstGeom>
        </p:spPr>
      </p:pic>
      <p:pic>
        <p:nvPicPr>
          <p:cNvPr id="1033" name="Imagen 1032">
            <a:extLst>
              <a:ext uri="{FF2B5EF4-FFF2-40B4-BE49-F238E27FC236}">
                <a16:creationId xmlns:a16="http://schemas.microsoft.com/office/drawing/2014/main" id="{41B7CFCF-CB5D-C5FC-085E-C62699A84BBE}"/>
              </a:ext>
            </a:extLst>
          </p:cNvPr>
          <p:cNvPicPr>
            <a:picLocks noChangeAspect="1"/>
          </p:cNvPicPr>
          <p:nvPr/>
        </p:nvPicPr>
        <p:blipFill>
          <a:blip r:embed="rId11"/>
          <a:stretch>
            <a:fillRect/>
          </a:stretch>
        </p:blipFill>
        <p:spPr>
          <a:xfrm>
            <a:off x="8880264" y="5359444"/>
            <a:ext cx="1393225" cy="698810"/>
          </a:xfrm>
          <a:prstGeom prst="rect">
            <a:avLst/>
          </a:prstGeom>
        </p:spPr>
      </p:pic>
      <p:sp>
        <p:nvSpPr>
          <p:cNvPr id="1034" name="Flecha: a la derecha 1033">
            <a:extLst>
              <a:ext uri="{FF2B5EF4-FFF2-40B4-BE49-F238E27FC236}">
                <a16:creationId xmlns:a16="http://schemas.microsoft.com/office/drawing/2014/main" id="{DCBA622A-D36D-5518-DEE0-03FF94BB0E0C}"/>
              </a:ext>
            </a:extLst>
          </p:cNvPr>
          <p:cNvSpPr/>
          <p:nvPr/>
        </p:nvSpPr>
        <p:spPr>
          <a:xfrm rot="21031697">
            <a:off x="5459747" y="4201373"/>
            <a:ext cx="1597649" cy="725730"/>
          </a:xfrm>
          <a:prstGeom prst="rightArrow">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endParaRPr lang="es-CL" dirty="0"/>
          </a:p>
          <a:p>
            <a:pPr algn="ctr"/>
            <a:endParaRPr lang="es-CL" dirty="0"/>
          </a:p>
        </p:txBody>
      </p:sp>
      <p:sp>
        <p:nvSpPr>
          <p:cNvPr id="1036" name="CuadroTexto 1035">
            <a:extLst>
              <a:ext uri="{FF2B5EF4-FFF2-40B4-BE49-F238E27FC236}">
                <a16:creationId xmlns:a16="http://schemas.microsoft.com/office/drawing/2014/main" id="{999DDEE8-31B0-1B03-9CBF-9A0D20D5B30E}"/>
              </a:ext>
            </a:extLst>
          </p:cNvPr>
          <p:cNvSpPr txBox="1"/>
          <p:nvPr/>
        </p:nvSpPr>
        <p:spPr>
          <a:xfrm rot="21012565">
            <a:off x="5492273" y="4419269"/>
            <a:ext cx="1150959" cy="369332"/>
          </a:xfrm>
          <a:prstGeom prst="rect">
            <a:avLst/>
          </a:prstGeom>
          <a:solidFill>
            <a:schemeClr val="tx1">
              <a:lumMod val="75000"/>
            </a:schemeClr>
          </a:solidFill>
          <a:ln w="28575">
            <a:solidFill>
              <a:schemeClr val="bg1"/>
            </a:solidFill>
          </a:ln>
        </p:spPr>
        <p:txBody>
          <a:bodyPr wrap="square" rtlCol="0">
            <a:spAutoFit/>
          </a:bodyPr>
          <a:lstStyle/>
          <a:p>
            <a:pPr algn="ctr"/>
            <a:r>
              <a:rPr lang="es-CL" b="1" dirty="0">
                <a:solidFill>
                  <a:schemeClr val="bg1"/>
                </a:solidFill>
              </a:rPr>
              <a:t>DIGITAL</a:t>
            </a:r>
          </a:p>
        </p:txBody>
      </p:sp>
    </p:spTree>
    <p:extLst>
      <p:ext uri="{BB962C8B-B14F-4D97-AF65-F5344CB8AC3E}">
        <p14:creationId xmlns:p14="http://schemas.microsoft.com/office/powerpoint/2010/main" val="328893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3" name="CuadroTexto 2">
            <a:extLst>
              <a:ext uri="{FF2B5EF4-FFF2-40B4-BE49-F238E27FC236}">
                <a16:creationId xmlns:a16="http://schemas.microsoft.com/office/drawing/2014/main" id="{2A38DB09-055F-5708-6BB8-B2A4827CB78B}"/>
              </a:ext>
            </a:extLst>
          </p:cNvPr>
          <p:cNvSpPr txBox="1"/>
          <p:nvPr/>
        </p:nvSpPr>
        <p:spPr>
          <a:xfrm>
            <a:off x="3485124" y="2648579"/>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upo 4">
            <a:extLst>
              <a:ext uri="{FF2B5EF4-FFF2-40B4-BE49-F238E27FC236}">
                <a16:creationId xmlns:a16="http://schemas.microsoft.com/office/drawing/2014/main" id="{C843FB1B-D8DD-430F-1CE6-63B18A40279B}"/>
              </a:ext>
            </a:extLst>
          </p:cNvPr>
          <p:cNvGrpSpPr/>
          <p:nvPr/>
        </p:nvGrpSpPr>
        <p:grpSpPr>
          <a:xfrm>
            <a:off x="627985" y="313594"/>
            <a:ext cx="6673567" cy="1733570"/>
            <a:chOff x="-85361" y="327242"/>
            <a:chExt cx="11784093" cy="2345030"/>
          </a:xfrm>
        </p:grpSpPr>
        <p:pic>
          <p:nvPicPr>
            <p:cNvPr id="17" name="Imagen 16">
              <a:extLst>
                <a:ext uri="{FF2B5EF4-FFF2-40B4-BE49-F238E27FC236}">
                  <a16:creationId xmlns:a16="http://schemas.microsoft.com/office/drawing/2014/main" id="{855AADEF-9283-653F-717B-E143AAEBC54A}"/>
                </a:ext>
              </a:extLst>
            </p:cNvPr>
            <p:cNvPicPr>
              <a:picLocks noChangeAspect="1"/>
            </p:cNvPicPr>
            <p:nvPr/>
          </p:nvPicPr>
          <p:blipFill>
            <a:blip r:embed="rId2"/>
            <a:stretch>
              <a:fillRect/>
            </a:stretch>
          </p:blipFill>
          <p:spPr>
            <a:xfrm>
              <a:off x="-85361" y="339949"/>
              <a:ext cx="3388120" cy="2332323"/>
            </a:xfrm>
            <a:prstGeom prst="rect">
              <a:avLst/>
            </a:prstGeom>
          </p:spPr>
        </p:pic>
        <p:sp>
          <p:nvSpPr>
            <p:cNvPr id="18" name="Rectángulo 17">
              <a:extLst>
                <a:ext uri="{FF2B5EF4-FFF2-40B4-BE49-F238E27FC236}">
                  <a16:creationId xmlns:a16="http://schemas.microsoft.com/office/drawing/2014/main" id="{A8D3A484-C43B-AA17-A31B-2FA03C86B983}"/>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4" name="Grupo 23">
              <a:extLst>
                <a:ext uri="{FF2B5EF4-FFF2-40B4-BE49-F238E27FC236}">
                  <a16:creationId xmlns:a16="http://schemas.microsoft.com/office/drawing/2014/main" id="{B3D3CCA5-181D-16AA-F40D-8AD0D1B4810F}"/>
                </a:ext>
              </a:extLst>
            </p:cNvPr>
            <p:cNvGrpSpPr/>
            <p:nvPr/>
          </p:nvGrpSpPr>
          <p:grpSpPr>
            <a:xfrm>
              <a:off x="5049672" y="327242"/>
              <a:ext cx="6649060" cy="562373"/>
              <a:chOff x="4798640" y="334197"/>
              <a:chExt cx="6985597" cy="662713"/>
            </a:xfrm>
          </p:grpSpPr>
          <p:grpSp>
            <p:nvGrpSpPr>
              <p:cNvPr id="25" name="Grupo 24">
                <a:extLst>
                  <a:ext uri="{FF2B5EF4-FFF2-40B4-BE49-F238E27FC236}">
                    <a16:creationId xmlns:a16="http://schemas.microsoft.com/office/drawing/2014/main" id="{6B41BBB5-81FD-5FE5-BBF5-B9CBD4243D96}"/>
                  </a:ext>
                </a:extLst>
              </p:cNvPr>
              <p:cNvGrpSpPr/>
              <p:nvPr/>
            </p:nvGrpSpPr>
            <p:grpSpPr>
              <a:xfrm>
                <a:off x="5950424" y="339949"/>
                <a:ext cx="5833813" cy="656961"/>
                <a:chOff x="4182971" y="3014387"/>
                <a:chExt cx="4329938" cy="414613"/>
              </a:xfrm>
            </p:grpSpPr>
            <p:pic>
              <p:nvPicPr>
                <p:cNvPr id="27" name="Imagen 26">
                  <a:extLst>
                    <a:ext uri="{FF2B5EF4-FFF2-40B4-BE49-F238E27FC236}">
                      <a16:creationId xmlns:a16="http://schemas.microsoft.com/office/drawing/2014/main" id="{55702CAD-0780-B5F2-A3F9-9264B4F60047}"/>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8" name="Imagen 27">
                  <a:extLst>
                    <a:ext uri="{FF2B5EF4-FFF2-40B4-BE49-F238E27FC236}">
                      <a16:creationId xmlns:a16="http://schemas.microsoft.com/office/drawing/2014/main" id="{6D138E70-7C52-8663-DC47-3366677DD323}"/>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29" name="Imagen 28">
                  <a:extLst>
                    <a:ext uri="{FF2B5EF4-FFF2-40B4-BE49-F238E27FC236}">
                      <a16:creationId xmlns:a16="http://schemas.microsoft.com/office/drawing/2014/main" id="{5A80F867-674C-7818-F46D-CFF0039F7B16}"/>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0" name="Imagen 29">
                  <a:extLst>
                    <a:ext uri="{FF2B5EF4-FFF2-40B4-BE49-F238E27FC236}">
                      <a16:creationId xmlns:a16="http://schemas.microsoft.com/office/drawing/2014/main" id="{B9093823-4A0A-1826-9937-03EC647FCF3D}"/>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1" name="Imagen 30">
                  <a:extLst>
                    <a:ext uri="{FF2B5EF4-FFF2-40B4-BE49-F238E27FC236}">
                      <a16:creationId xmlns:a16="http://schemas.microsoft.com/office/drawing/2014/main" id="{410330EC-FFFE-A95C-EEFB-9E7CD627B139}"/>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6" name="Imagen 25">
                <a:extLst>
                  <a:ext uri="{FF2B5EF4-FFF2-40B4-BE49-F238E27FC236}">
                    <a16:creationId xmlns:a16="http://schemas.microsoft.com/office/drawing/2014/main" id="{38F6D7D7-A83C-5A95-A1A7-EEAF05BB9DFC}"/>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2" name="CuadroTexto 1">
            <a:extLst>
              <a:ext uri="{FF2B5EF4-FFF2-40B4-BE49-F238E27FC236}">
                <a16:creationId xmlns:a16="http://schemas.microsoft.com/office/drawing/2014/main" id="{C696E219-531E-C118-44F1-AC5F5DAD0476}"/>
              </a:ext>
            </a:extLst>
          </p:cNvPr>
          <p:cNvSpPr txBox="1"/>
          <p:nvPr/>
        </p:nvSpPr>
        <p:spPr>
          <a:xfrm>
            <a:off x="2649168" y="3974392"/>
            <a:ext cx="6776518" cy="1107996"/>
          </a:xfrm>
          <a:prstGeom prst="rect">
            <a:avLst/>
          </a:prstGeom>
          <a:noFill/>
        </p:spPr>
        <p:txBody>
          <a:bodyPr wrap="square" rtlCol="0">
            <a:spAutoFit/>
          </a:bodyPr>
          <a:lstStyle/>
          <a:p>
            <a:pPr algn="ctr"/>
            <a:r>
              <a:rPr lang="es-CL" sz="6600" dirty="0"/>
              <a:t>CONSERVADOR</a:t>
            </a:r>
          </a:p>
        </p:txBody>
      </p:sp>
    </p:spTree>
    <p:extLst>
      <p:ext uri="{BB962C8B-B14F-4D97-AF65-F5344CB8AC3E}">
        <p14:creationId xmlns:p14="http://schemas.microsoft.com/office/powerpoint/2010/main" val="40529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2" name="CuadroTexto 1">
            <a:extLst>
              <a:ext uri="{FF2B5EF4-FFF2-40B4-BE49-F238E27FC236}">
                <a16:creationId xmlns:a16="http://schemas.microsoft.com/office/drawing/2014/main" id="{8CF0B705-1AB7-780E-3424-11781C6F40E4}"/>
              </a:ext>
            </a:extLst>
          </p:cNvPr>
          <p:cNvSpPr txBox="1"/>
          <p:nvPr/>
        </p:nvSpPr>
        <p:spPr>
          <a:xfrm>
            <a:off x="464289" y="3126752"/>
            <a:ext cx="11176081" cy="3197464"/>
          </a:xfrm>
          <a:prstGeom prst="rect">
            <a:avLst/>
          </a:prstGeom>
        </p:spPr>
        <p:txBody>
          <a:bodyPr vert="horz" lIns="91440" tIns="45720" rIns="91440" bIns="45720" rtlCol="0" anchor="t">
            <a:noAutofit/>
          </a:bodyPr>
          <a:lstStyle/>
          <a:p>
            <a:pPr marL="0" marR="0" lvl="0" indent="-2286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Todo desembolso o contribución </a:t>
            </a: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evaluable</a:t>
            </a: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 en dinero, efectuado por el precandidato en lo que corresponda, el candidato, un </a:t>
            </a:r>
            <a:r>
              <a:rPr kumimoji="0" lang="en-US" sz="3600" b="1" i="0" u="none" strike="noStrike" kern="1200" cap="none" spc="0" normalizeH="0" baseline="0" noProof="0" dirty="0" err="1">
                <a:ln>
                  <a:noFill/>
                </a:ln>
                <a:solidFill>
                  <a:srgbClr val="FFC000"/>
                </a:solidFill>
                <a:effectLst/>
                <a:uLnTx/>
                <a:uFillTx/>
                <a:latin typeface="Calibri" panose="020F0502020204030204"/>
                <a:ea typeface="+mn-ea"/>
                <a:cs typeface="+mn-cs"/>
              </a:rPr>
              <a:t>partido</a:t>
            </a: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 politico o un tercero en su favor, con ocasión y a propósito de actos electorales.</a:t>
            </a:r>
          </a:p>
        </p:txBody>
      </p:sp>
      <p:sp>
        <p:nvSpPr>
          <p:cNvPr id="3" name="CuadroTexto 2">
            <a:extLst>
              <a:ext uri="{FF2B5EF4-FFF2-40B4-BE49-F238E27FC236}">
                <a16:creationId xmlns:a16="http://schemas.microsoft.com/office/drawing/2014/main" id="{2B51E510-8A30-D4F7-C15B-715EF62A99F8}"/>
              </a:ext>
            </a:extLst>
          </p:cNvPr>
          <p:cNvSpPr txBox="1"/>
          <p:nvPr/>
        </p:nvSpPr>
        <p:spPr>
          <a:xfrm>
            <a:off x="1330886" y="1992387"/>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4" name="CuadroTexto 3">
            <a:extLst>
              <a:ext uri="{FF2B5EF4-FFF2-40B4-BE49-F238E27FC236}">
                <a16:creationId xmlns:a16="http://schemas.microsoft.com/office/drawing/2014/main" id="{8F50FCCE-156E-42DC-C1DB-09A1E5F8D8BE}"/>
              </a:ext>
            </a:extLst>
          </p:cNvPr>
          <p:cNvSpPr txBox="1"/>
          <p:nvPr/>
        </p:nvSpPr>
        <p:spPr>
          <a:xfrm>
            <a:off x="4605409" y="2297638"/>
            <a:ext cx="726687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FFFFFF"/>
                </a:solidFill>
                <a:effectLst/>
                <a:uLnTx/>
                <a:uFillTx/>
                <a:latin typeface="Calibri" panose="020F0502020204030204"/>
                <a:ea typeface="+mn-ea"/>
                <a:cs typeface="+mn-cs"/>
              </a:rPr>
              <a:t>ARTICULO 2 DEL DFL 3 FIJA EL TEXTO REFUNDIDO, COORDINADO Y SISTEMATIZADO DE LA LEY N°19.884, ORGÁNICA CONSTITUCIONAL SOBRE TRANSPARENCIA, LÍMITE Y CONTROL DEL GASTO ELECTORAL</a:t>
            </a:r>
          </a:p>
        </p:txBody>
      </p:sp>
    </p:spTree>
    <p:extLst>
      <p:ext uri="{BB962C8B-B14F-4D97-AF65-F5344CB8AC3E}">
        <p14:creationId xmlns:p14="http://schemas.microsoft.com/office/powerpoint/2010/main" val="12274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519931" y="571523"/>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174623" y="152423"/>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5"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5" name="CuadroTexto 4">
            <a:extLst>
              <a:ext uri="{FF2B5EF4-FFF2-40B4-BE49-F238E27FC236}">
                <a16:creationId xmlns:a16="http://schemas.microsoft.com/office/drawing/2014/main" id="{A047EC6B-7473-0D8E-ACBF-724302FE0DF9}"/>
              </a:ext>
            </a:extLst>
          </p:cNvPr>
          <p:cNvSpPr txBox="1"/>
          <p:nvPr/>
        </p:nvSpPr>
        <p:spPr>
          <a:xfrm>
            <a:off x="1254018" y="2138609"/>
            <a:ext cx="9247463" cy="646331"/>
          </a:xfrm>
          <a:prstGeom prst="rect">
            <a:avLst/>
          </a:prstGeom>
          <a:noFill/>
        </p:spPr>
        <p:txBody>
          <a:bodyPr wrap="square">
            <a:spAutoFit/>
          </a:bodyPr>
          <a:lstStyle/>
          <a:p>
            <a:r>
              <a:rPr lang="es-CL" b="1" dirty="0">
                <a:latin typeface="Courier New" panose="02070309020205020404" pitchFamily="49" charset="0"/>
              </a:rPr>
              <a:t>a) Todo evento o manifestación pública, propaganda y publicidad escrita, radial, audiovisual o en imágenes</a:t>
            </a:r>
          </a:p>
        </p:txBody>
      </p:sp>
      <p:sp>
        <p:nvSpPr>
          <p:cNvPr id="7" name="CuadroTexto 6">
            <a:extLst>
              <a:ext uri="{FF2B5EF4-FFF2-40B4-BE49-F238E27FC236}">
                <a16:creationId xmlns:a16="http://schemas.microsoft.com/office/drawing/2014/main" id="{AEACB1E5-5B26-B020-A9ED-172C10F6526D}"/>
              </a:ext>
            </a:extLst>
          </p:cNvPr>
          <p:cNvSpPr txBox="1"/>
          <p:nvPr/>
        </p:nvSpPr>
        <p:spPr>
          <a:xfrm>
            <a:off x="871596" y="3784849"/>
            <a:ext cx="10764672" cy="369332"/>
          </a:xfrm>
          <a:prstGeom prst="rect">
            <a:avLst/>
          </a:prstGeom>
          <a:noFill/>
        </p:spPr>
        <p:txBody>
          <a:bodyPr wrap="square">
            <a:spAutoFit/>
          </a:bodyPr>
          <a:lstStyle/>
          <a:p>
            <a:r>
              <a:rPr lang="es-CL" b="1" dirty="0">
                <a:latin typeface="Courier New" panose="02070309020205020404" pitchFamily="49" charset="0"/>
              </a:rPr>
              <a:t>   d) Pagos efectuados a personas que presten servicios a las candidaturas.</a:t>
            </a:r>
          </a:p>
        </p:txBody>
      </p:sp>
      <p:sp>
        <p:nvSpPr>
          <p:cNvPr id="8" name="CuadroTexto 7">
            <a:extLst>
              <a:ext uri="{FF2B5EF4-FFF2-40B4-BE49-F238E27FC236}">
                <a16:creationId xmlns:a16="http://schemas.microsoft.com/office/drawing/2014/main" id="{97A5441D-8443-27BC-5413-06906E4A6657}"/>
              </a:ext>
            </a:extLst>
          </p:cNvPr>
          <p:cNvSpPr txBox="1"/>
          <p:nvPr/>
        </p:nvSpPr>
        <p:spPr>
          <a:xfrm>
            <a:off x="1308325" y="2904285"/>
            <a:ext cx="6093724" cy="369332"/>
          </a:xfrm>
          <a:prstGeom prst="rect">
            <a:avLst/>
          </a:prstGeom>
          <a:noFill/>
        </p:spPr>
        <p:txBody>
          <a:bodyPr wrap="square">
            <a:spAutoFit/>
          </a:bodyPr>
          <a:lstStyle/>
          <a:p>
            <a:r>
              <a:rPr lang="es-CL" b="1" dirty="0">
                <a:latin typeface="Courier New" panose="02070309020205020404" pitchFamily="49" charset="0"/>
              </a:rPr>
              <a:t>b) Las encuestas </a:t>
            </a:r>
          </a:p>
        </p:txBody>
      </p:sp>
      <p:sp>
        <p:nvSpPr>
          <p:cNvPr id="9" name="CuadroTexto 8">
            <a:extLst>
              <a:ext uri="{FF2B5EF4-FFF2-40B4-BE49-F238E27FC236}">
                <a16:creationId xmlns:a16="http://schemas.microsoft.com/office/drawing/2014/main" id="{A7D07052-6460-DCD4-0DE9-460DCE253933}"/>
              </a:ext>
            </a:extLst>
          </p:cNvPr>
          <p:cNvSpPr txBox="1"/>
          <p:nvPr/>
        </p:nvSpPr>
        <p:spPr>
          <a:xfrm>
            <a:off x="1308325" y="3372677"/>
            <a:ext cx="8430904" cy="369332"/>
          </a:xfrm>
          <a:prstGeom prst="rect">
            <a:avLst/>
          </a:prstGeom>
          <a:noFill/>
        </p:spPr>
        <p:txBody>
          <a:bodyPr wrap="square">
            <a:spAutoFit/>
          </a:bodyPr>
          <a:lstStyle/>
          <a:p>
            <a:r>
              <a:rPr lang="es-CL" b="1" dirty="0">
                <a:latin typeface="Courier New" panose="02070309020205020404" pitchFamily="49" charset="0"/>
              </a:rPr>
              <a:t>c) Arrendamiento de bienes muebles e inmuebles </a:t>
            </a:r>
            <a:endParaRPr lang="es-CL" b="1" dirty="0">
              <a:latin typeface="Calibri" panose="020F0502020204030204"/>
            </a:endParaRPr>
          </a:p>
        </p:txBody>
      </p:sp>
      <p:sp>
        <p:nvSpPr>
          <p:cNvPr id="10" name="CuadroTexto 9">
            <a:extLst>
              <a:ext uri="{FF2B5EF4-FFF2-40B4-BE49-F238E27FC236}">
                <a16:creationId xmlns:a16="http://schemas.microsoft.com/office/drawing/2014/main" id="{B741A300-6098-304E-22C2-9DFFF40A9434}"/>
              </a:ext>
            </a:extLst>
          </p:cNvPr>
          <p:cNvSpPr txBox="1"/>
          <p:nvPr/>
        </p:nvSpPr>
        <p:spPr>
          <a:xfrm>
            <a:off x="1308325" y="4359778"/>
            <a:ext cx="10409830" cy="646331"/>
          </a:xfrm>
          <a:prstGeom prst="rect">
            <a:avLst/>
          </a:prstGeom>
          <a:noFill/>
        </p:spPr>
        <p:txBody>
          <a:bodyPr wrap="square">
            <a:spAutoFit/>
          </a:bodyPr>
          <a:lstStyle/>
          <a:p>
            <a:pPr>
              <a:defRPr/>
            </a:pPr>
            <a:r>
              <a:rPr lang="es-CL" b="1" dirty="0">
                <a:latin typeface="Courier New" panose="02070309020205020404" pitchFamily="49" charset="0"/>
              </a:rPr>
              <a:t>e) Gastos realizados para el desplazamiento de las personas y transporte de implementos de propaganda</a:t>
            </a:r>
          </a:p>
        </p:txBody>
      </p:sp>
      <p:sp>
        <p:nvSpPr>
          <p:cNvPr id="14" name="CuadroTexto 13">
            <a:extLst>
              <a:ext uri="{FF2B5EF4-FFF2-40B4-BE49-F238E27FC236}">
                <a16:creationId xmlns:a16="http://schemas.microsoft.com/office/drawing/2014/main" id="{25F0F858-A5F6-107C-7371-9E2DC9744D19}"/>
              </a:ext>
            </a:extLst>
          </p:cNvPr>
          <p:cNvSpPr txBox="1"/>
          <p:nvPr/>
        </p:nvSpPr>
        <p:spPr>
          <a:xfrm>
            <a:off x="1308325" y="5115928"/>
            <a:ext cx="10409829" cy="923330"/>
          </a:xfrm>
          <a:prstGeom prst="rect">
            <a:avLst/>
          </a:prstGeom>
          <a:noFill/>
        </p:spPr>
        <p:txBody>
          <a:bodyPr wrap="square">
            <a:spAutoFit/>
          </a:bodyPr>
          <a:lstStyle/>
          <a:p>
            <a:pPr>
              <a:defRPr/>
            </a:pPr>
            <a:r>
              <a:rPr lang="es-CL" b="1" dirty="0">
                <a:latin typeface="Courier New" panose="02070309020205020404" pitchFamily="49" charset="0"/>
              </a:rPr>
              <a:t>f) El costo de los endosos y los intereses, el impuesto de timbre y estampillas, los gastos notariales y por efecto de la obtención de los créditos</a:t>
            </a:r>
          </a:p>
        </p:txBody>
      </p:sp>
      <p:sp>
        <p:nvSpPr>
          <p:cNvPr id="19" name="CuadroTexto 18">
            <a:extLst>
              <a:ext uri="{FF2B5EF4-FFF2-40B4-BE49-F238E27FC236}">
                <a16:creationId xmlns:a16="http://schemas.microsoft.com/office/drawing/2014/main" id="{60DE9DDB-E243-E992-A1E8-91009F1A28BF}"/>
              </a:ext>
            </a:extLst>
          </p:cNvPr>
          <p:cNvSpPr txBox="1"/>
          <p:nvPr/>
        </p:nvSpPr>
        <p:spPr>
          <a:xfrm>
            <a:off x="1308325" y="6039258"/>
            <a:ext cx="10246057" cy="646331"/>
          </a:xfrm>
          <a:prstGeom prst="rect">
            <a:avLst/>
          </a:prstGeom>
          <a:noFill/>
        </p:spPr>
        <p:txBody>
          <a:bodyPr wrap="square">
            <a:spAutoFit/>
          </a:bodyPr>
          <a:lstStyle/>
          <a:p>
            <a:r>
              <a:rPr lang="es-CL" b="1" dirty="0">
                <a:latin typeface="Courier New" panose="02070309020205020404" pitchFamily="49" charset="0"/>
              </a:rPr>
              <a:t>g) Gastos menores como la alimentación, mantención de vehículos o de las sedes u otros similares</a:t>
            </a:r>
            <a:endParaRPr lang="es-CL" b="1" dirty="0">
              <a:latin typeface="Calibri" panose="020F0502020204030204"/>
            </a:endParaRPr>
          </a:p>
        </p:txBody>
      </p:sp>
      <p:sp>
        <p:nvSpPr>
          <p:cNvPr id="20" name="CuadroTexto 19">
            <a:extLst>
              <a:ext uri="{FF2B5EF4-FFF2-40B4-BE49-F238E27FC236}">
                <a16:creationId xmlns:a16="http://schemas.microsoft.com/office/drawing/2014/main" id="{4A90E949-0CB6-01FD-A312-0C0CA315C427}"/>
              </a:ext>
            </a:extLst>
          </p:cNvPr>
          <p:cNvSpPr txBox="1"/>
          <p:nvPr/>
        </p:nvSpPr>
        <p:spPr>
          <a:xfrm>
            <a:off x="8024955" y="2527656"/>
            <a:ext cx="4060902" cy="646331"/>
          </a:xfrm>
          <a:prstGeom prst="rect">
            <a:avLst/>
          </a:prstGeom>
          <a:noFill/>
        </p:spPr>
        <p:txBody>
          <a:bodyPr wrap="square" rtlCol="0">
            <a:spAutoFit/>
          </a:bodyPr>
          <a:lstStyle/>
          <a:p>
            <a:r>
              <a:rPr lang="es-CL" sz="3600" dirty="0">
                <a:latin typeface="Calibri" panose="020F0502020204030204"/>
              </a:rPr>
              <a:t>Gasto electoral </a:t>
            </a:r>
          </a:p>
        </p:txBody>
      </p:sp>
    </p:spTree>
    <p:extLst>
      <p:ext uri="{BB962C8B-B14F-4D97-AF65-F5344CB8AC3E}">
        <p14:creationId xmlns:p14="http://schemas.microsoft.com/office/powerpoint/2010/main" val="13828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EB95B01E-5851-431E-863B-0FAC6566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25"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nvGrpSpPr>
          <p:cNvPr id="16" name="Group 9">
            <a:extLst>
              <a:ext uri="{FF2B5EF4-FFF2-40B4-BE49-F238E27FC236}">
                <a16:creationId xmlns:a16="http://schemas.microsoft.com/office/drawing/2014/main" id="{5F17E415-B31D-479C-85EC-3974EB6DE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8"/>
            <a:ext cx="7266875" cy="6854400"/>
            <a:chOff x="4925125" y="3600"/>
            <a:chExt cx="7266875" cy="6854400"/>
          </a:xfrm>
        </p:grpSpPr>
        <p:sp>
          <p:nvSpPr>
            <p:cNvPr id="11" name="Oval 10">
              <a:extLst>
                <a:ext uri="{FF2B5EF4-FFF2-40B4-BE49-F238E27FC236}">
                  <a16:creationId xmlns:a16="http://schemas.microsoft.com/office/drawing/2014/main" id="{10DD1D5F-3B52-4010-9875-7B2C81481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19A5E776-A0B7-4721-A7C0-6297BF15A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B627A0E1-E162-49A8-AD35-2102FE5DA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6" name="CuadroTexto 5">
            <a:extLst>
              <a:ext uri="{FF2B5EF4-FFF2-40B4-BE49-F238E27FC236}">
                <a16:creationId xmlns:a16="http://schemas.microsoft.com/office/drawing/2014/main" id="{FF2F5F1E-9809-408E-1E21-17B023239E8E}"/>
              </a:ext>
            </a:extLst>
          </p:cNvPr>
          <p:cNvSpPr txBox="1"/>
          <p:nvPr/>
        </p:nvSpPr>
        <p:spPr>
          <a:xfrm>
            <a:off x="7484065" y="1149397"/>
            <a:ext cx="43200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a:ln>
                  <a:noFill/>
                </a:ln>
                <a:solidFill>
                  <a:prstClr val="white"/>
                </a:solidFill>
                <a:effectLst/>
                <a:uLnTx/>
                <a:uFillTx/>
                <a:latin typeface="Calibri"/>
                <a:ea typeface="+mn-ea"/>
                <a:cs typeface="+mn-cs"/>
              </a:rPr>
              <a:t>Presupuesto electoral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3265D908-EC5B-B5DF-31EC-E39AC94C075C}"/>
              </a:ext>
            </a:extLst>
          </p:cNvPr>
          <p:cNvGrpSpPr/>
          <p:nvPr/>
        </p:nvGrpSpPr>
        <p:grpSpPr>
          <a:xfrm>
            <a:off x="627985" y="313594"/>
            <a:ext cx="6673567" cy="1733570"/>
            <a:chOff x="-85361" y="327242"/>
            <a:chExt cx="11784093" cy="2345030"/>
          </a:xfrm>
        </p:grpSpPr>
        <p:pic>
          <p:nvPicPr>
            <p:cNvPr id="18" name="Imagen 17">
              <a:extLst>
                <a:ext uri="{FF2B5EF4-FFF2-40B4-BE49-F238E27FC236}">
                  <a16:creationId xmlns:a16="http://schemas.microsoft.com/office/drawing/2014/main" id="{F44BDCB2-D07D-A8A1-5212-D4E30D6D4954}"/>
                </a:ext>
              </a:extLst>
            </p:cNvPr>
            <p:cNvPicPr>
              <a:picLocks noChangeAspect="1"/>
            </p:cNvPicPr>
            <p:nvPr/>
          </p:nvPicPr>
          <p:blipFill>
            <a:blip r:embed="rId2"/>
            <a:stretch>
              <a:fillRect/>
            </a:stretch>
          </p:blipFill>
          <p:spPr>
            <a:xfrm>
              <a:off x="-85361" y="339949"/>
              <a:ext cx="3388120" cy="2332323"/>
            </a:xfrm>
            <a:prstGeom prst="rect">
              <a:avLst/>
            </a:prstGeom>
          </p:spPr>
        </p:pic>
        <p:sp>
          <p:nvSpPr>
            <p:cNvPr id="24" name="Rectángulo 23">
              <a:extLst>
                <a:ext uri="{FF2B5EF4-FFF2-40B4-BE49-F238E27FC236}">
                  <a16:creationId xmlns:a16="http://schemas.microsoft.com/office/drawing/2014/main" id="{C7F65BC5-A31D-FFAF-28ED-1783D2570F9C}"/>
                </a:ext>
              </a:extLst>
            </p:cNvPr>
            <p:cNvSpPr/>
            <p:nvPr/>
          </p:nvSpPr>
          <p:spPr>
            <a:xfrm>
              <a:off x="3333294" y="889615"/>
              <a:ext cx="8365437" cy="1693095"/>
            </a:xfrm>
            <a:prstGeom prst="rect">
              <a:avLst/>
            </a:prstGeom>
            <a:noFill/>
          </p:spPr>
          <p:txBody>
            <a:bodyPr wrap="squar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800" b="1" i="0" u="none" strike="noStrike" kern="1200" cap="none" spc="95" normalizeH="0" baseline="0" noProof="0" dirty="0">
                  <a:ln>
                    <a:noFill/>
                  </a:ln>
                  <a:solidFill>
                    <a:prstClr val="white"/>
                  </a:solidFill>
                  <a:effectLst/>
                  <a:uLnTx/>
                  <a:uFillTx/>
                  <a:latin typeface="Trebuchet MS"/>
                  <a:ea typeface="+mn-ea"/>
                  <a:cs typeface="Trebuchet MS"/>
                </a:rPr>
                <a:t>DIPLOMADO Internacional	</a:t>
              </a:r>
              <a:endParaRPr kumimoji="0" lang="es-CL" sz="1800" b="1" i="0" u="none" strike="noStrike" kern="1200" cap="none" spc="0" normalizeH="0" baseline="0" noProof="0" dirty="0">
                <a:ln>
                  <a:noFill/>
                </a:ln>
                <a:solidFill>
                  <a:prstClr val="white"/>
                </a:solidFill>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68" normalizeH="0" baseline="0" noProof="0" dirty="0">
                  <a:ln>
                    <a:noFill/>
                  </a:ln>
                  <a:solidFill>
                    <a:prstClr val="white"/>
                  </a:solidFill>
                  <a:effectLst/>
                  <a:uLnTx/>
                  <a:uFillTx/>
                  <a:latin typeface="Tahoma"/>
                  <a:ea typeface="+mn-ea"/>
                  <a:cs typeface="Tahoma"/>
                </a:rPr>
                <a:t>Gerencia </a:t>
              </a:r>
              <a:r>
                <a:rPr kumimoji="0" lang="es-CL" sz="1800" b="1" i="0" u="none" strike="noStrike" kern="1200" cap="none" spc="45" normalizeH="0" baseline="0" noProof="0" dirty="0">
                  <a:ln>
                    <a:noFill/>
                  </a:ln>
                  <a:solidFill>
                    <a:prstClr val="white"/>
                  </a:solidFill>
                  <a:effectLst/>
                  <a:uLnTx/>
                  <a:uFillTx/>
                  <a:latin typeface="Tahoma"/>
                  <a:ea typeface="+mn-ea"/>
                  <a:cs typeface="Tahoma"/>
                </a:rPr>
                <a:t>en </a:t>
              </a:r>
              <a:r>
                <a:rPr kumimoji="0" lang="es-CL" sz="1800" b="1" i="0" u="none" strike="noStrike" kern="1200" cap="none" spc="77" normalizeH="0" baseline="0" noProof="0" dirty="0">
                  <a:ln>
                    <a:noFill/>
                  </a:ln>
                  <a:solidFill>
                    <a:prstClr val="white"/>
                  </a:solidFill>
                  <a:effectLst/>
                  <a:uLnTx/>
                  <a:uFillTx/>
                  <a:latin typeface="Tahoma"/>
                  <a:ea typeface="+mn-ea"/>
                  <a:cs typeface="Tahoma"/>
                </a:rPr>
                <a:t>marketing </a:t>
              </a:r>
              <a:r>
                <a:rPr kumimoji="0" lang="es-CL" sz="1800" b="1" i="0" u="none" strike="noStrike" kern="1200" cap="none" spc="-549" normalizeH="0" baseline="0" noProof="0" dirty="0">
                  <a:ln>
                    <a:noFill/>
                  </a:ln>
                  <a:solidFill>
                    <a:prstClr val="white"/>
                  </a:solidFill>
                  <a:effectLst/>
                  <a:uLnTx/>
                  <a:uFillTx/>
                  <a:latin typeface="Tahoma"/>
                  <a:ea typeface="+mn-ea"/>
                  <a:cs typeface="Tahoma"/>
                </a:rPr>
                <a:t> </a:t>
              </a:r>
              <a:r>
                <a:rPr kumimoji="0" lang="es-CL" sz="1800" b="1" i="0" u="none" strike="noStrike" kern="1200" cap="none" spc="41" normalizeH="0" baseline="0" noProof="0" dirty="0">
                  <a:ln>
                    <a:noFill/>
                  </a:ln>
                  <a:solidFill>
                    <a:prstClr val="white"/>
                  </a:solidFill>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800" b="1" i="0" u="none" strike="noStrike" kern="1200" cap="none" spc="41" normalizeH="0" baseline="0" noProof="0" dirty="0">
                  <a:ln>
                    <a:noFill/>
                  </a:ln>
                  <a:solidFill>
                    <a:prstClr val="white"/>
                  </a:solidFill>
                  <a:effectLst/>
                  <a:uLnTx/>
                  <a:uFillTx/>
                  <a:latin typeface="Tahoma"/>
                  <a:ea typeface="+mn-ea"/>
                  <a:cs typeface="Tahoma"/>
                </a:rPr>
                <a:t>directo digital relacional</a:t>
              </a:r>
              <a:endParaRPr kumimoji="0" lang="es-CL" sz="1800" b="1" i="0" u="none" strike="noStrike" kern="1200" cap="none" spc="59" normalizeH="0" baseline="0" noProof="0" dirty="0">
                <a:ln>
                  <a:noFill/>
                </a:ln>
                <a:solidFill>
                  <a:prstClr val="white"/>
                </a:solidFill>
                <a:effectLst/>
                <a:uLnTx/>
                <a:uFillTx/>
                <a:latin typeface="Tahoma"/>
                <a:ea typeface="+mn-ea"/>
                <a:cs typeface="Tahoma"/>
              </a:endParaRPr>
            </a:p>
          </p:txBody>
        </p:sp>
        <p:grpSp>
          <p:nvGrpSpPr>
            <p:cNvPr id="25" name="Grupo 24">
              <a:extLst>
                <a:ext uri="{FF2B5EF4-FFF2-40B4-BE49-F238E27FC236}">
                  <a16:creationId xmlns:a16="http://schemas.microsoft.com/office/drawing/2014/main" id="{1B5DC320-FB5C-688C-70E9-52A3C5268813}"/>
                </a:ext>
              </a:extLst>
            </p:cNvPr>
            <p:cNvGrpSpPr/>
            <p:nvPr/>
          </p:nvGrpSpPr>
          <p:grpSpPr>
            <a:xfrm>
              <a:off x="5049672" y="327242"/>
              <a:ext cx="6649060" cy="562373"/>
              <a:chOff x="4798640" y="334197"/>
              <a:chExt cx="6985597" cy="662713"/>
            </a:xfrm>
          </p:grpSpPr>
          <p:grpSp>
            <p:nvGrpSpPr>
              <p:cNvPr id="26" name="Grupo 25">
                <a:extLst>
                  <a:ext uri="{FF2B5EF4-FFF2-40B4-BE49-F238E27FC236}">
                    <a16:creationId xmlns:a16="http://schemas.microsoft.com/office/drawing/2014/main" id="{9EC74753-178F-0DB9-7CFD-8F40CE101151}"/>
                  </a:ext>
                </a:extLst>
              </p:cNvPr>
              <p:cNvGrpSpPr/>
              <p:nvPr/>
            </p:nvGrpSpPr>
            <p:grpSpPr>
              <a:xfrm>
                <a:off x="5950424" y="339949"/>
                <a:ext cx="5833813" cy="656961"/>
                <a:chOff x="4182971" y="3014387"/>
                <a:chExt cx="4329938" cy="414613"/>
              </a:xfrm>
            </p:grpSpPr>
            <p:pic>
              <p:nvPicPr>
                <p:cNvPr id="28" name="Imagen 27">
                  <a:extLst>
                    <a:ext uri="{FF2B5EF4-FFF2-40B4-BE49-F238E27FC236}">
                      <a16:creationId xmlns:a16="http://schemas.microsoft.com/office/drawing/2014/main" id="{C20A93C4-6650-EC7E-3165-63D760CA80E5}"/>
                    </a:ext>
                  </a:extLst>
                </p:cNvPr>
                <p:cNvPicPr>
                  <a:picLocks noChangeAspect="1"/>
                </p:cNvPicPr>
                <p:nvPr/>
              </p:nvPicPr>
              <p:blipFill>
                <a:blip r:embed="rId3"/>
                <a:stretch>
                  <a:fillRect/>
                </a:stretch>
              </p:blipFill>
              <p:spPr>
                <a:xfrm>
                  <a:off x="4182971" y="3017170"/>
                  <a:ext cx="852487" cy="409341"/>
                </a:xfrm>
                <a:prstGeom prst="rect">
                  <a:avLst/>
                </a:prstGeom>
              </p:spPr>
            </p:pic>
            <p:pic>
              <p:nvPicPr>
                <p:cNvPr id="29" name="Imagen 28">
                  <a:extLst>
                    <a:ext uri="{FF2B5EF4-FFF2-40B4-BE49-F238E27FC236}">
                      <a16:creationId xmlns:a16="http://schemas.microsoft.com/office/drawing/2014/main" id="{55296DCF-8880-6CC7-8063-AB9D3A38865E}"/>
                    </a:ext>
                  </a:extLst>
                </p:cNvPr>
                <p:cNvPicPr>
                  <a:picLocks noChangeAspect="1"/>
                </p:cNvPicPr>
                <p:nvPr/>
              </p:nvPicPr>
              <p:blipFill>
                <a:blip r:embed="rId4"/>
                <a:stretch>
                  <a:fillRect/>
                </a:stretch>
              </p:blipFill>
              <p:spPr>
                <a:xfrm>
                  <a:off x="5059269" y="3019659"/>
                  <a:ext cx="852487" cy="409341"/>
                </a:xfrm>
                <a:prstGeom prst="rect">
                  <a:avLst/>
                </a:prstGeom>
              </p:spPr>
            </p:pic>
            <p:pic>
              <p:nvPicPr>
                <p:cNvPr id="30" name="Imagen 29">
                  <a:extLst>
                    <a:ext uri="{FF2B5EF4-FFF2-40B4-BE49-F238E27FC236}">
                      <a16:creationId xmlns:a16="http://schemas.microsoft.com/office/drawing/2014/main" id="{E59D00DB-B929-3070-4411-F9FB18FACBBB}"/>
                    </a:ext>
                  </a:extLst>
                </p:cNvPr>
                <p:cNvPicPr>
                  <a:picLocks noChangeAspect="1"/>
                </p:cNvPicPr>
                <p:nvPr/>
              </p:nvPicPr>
              <p:blipFill>
                <a:blip r:embed="rId5"/>
                <a:stretch>
                  <a:fillRect/>
                </a:stretch>
              </p:blipFill>
              <p:spPr>
                <a:xfrm>
                  <a:off x="5925223" y="3017170"/>
                  <a:ext cx="852486" cy="409341"/>
                </a:xfrm>
                <a:prstGeom prst="rect">
                  <a:avLst/>
                </a:prstGeom>
              </p:spPr>
            </p:pic>
            <p:pic>
              <p:nvPicPr>
                <p:cNvPr id="31" name="Imagen 30">
                  <a:extLst>
                    <a:ext uri="{FF2B5EF4-FFF2-40B4-BE49-F238E27FC236}">
                      <a16:creationId xmlns:a16="http://schemas.microsoft.com/office/drawing/2014/main" id="{D3AAF038-A96D-2FC6-83D4-10D5B5275A94}"/>
                    </a:ext>
                  </a:extLst>
                </p:cNvPr>
                <p:cNvPicPr>
                  <a:picLocks noChangeAspect="1"/>
                </p:cNvPicPr>
                <p:nvPr/>
              </p:nvPicPr>
              <p:blipFill>
                <a:blip r:embed="rId6"/>
                <a:stretch>
                  <a:fillRect/>
                </a:stretch>
              </p:blipFill>
              <p:spPr>
                <a:xfrm>
                  <a:off x="6792823" y="3017170"/>
                  <a:ext cx="852486" cy="409341"/>
                </a:xfrm>
                <a:prstGeom prst="rect">
                  <a:avLst/>
                </a:prstGeom>
              </p:spPr>
            </p:pic>
            <p:pic>
              <p:nvPicPr>
                <p:cNvPr id="32" name="Imagen 31">
                  <a:extLst>
                    <a:ext uri="{FF2B5EF4-FFF2-40B4-BE49-F238E27FC236}">
                      <a16:creationId xmlns:a16="http://schemas.microsoft.com/office/drawing/2014/main" id="{4FA6571D-9A5B-DB1B-F4F4-73C16AA88C3F}"/>
                    </a:ext>
                  </a:extLst>
                </p:cNvPr>
                <p:cNvPicPr>
                  <a:picLocks noChangeAspect="1"/>
                </p:cNvPicPr>
                <p:nvPr/>
              </p:nvPicPr>
              <p:blipFill>
                <a:blip r:embed="rId7"/>
                <a:stretch>
                  <a:fillRect/>
                </a:stretch>
              </p:blipFill>
              <p:spPr>
                <a:xfrm>
                  <a:off x="7645309" y="3014387"/>
                  <a:ext cx="867600" cy="409341"/>
                </a:xfrm>
                <a:prstGeom prst="rect">
                  <a:avLst/>
                </a:prstGeom>
              </p:spPr>
            </p:pic>
          </p:grpSp>
          <p:pic>
            <p:nvPicPr>
              <p:cNvPr id="27" name="Imagen 26">
                <a:extLst>
                  <a:ext uri="{FF2B5EF4-FFF2-40B4-BE49-F238E27FC236}">
                    <a16:creationId xmlns:a16="http://schemas.microsoft.com/office/drawing/2014/main" id="{1F6B2505-6693-354B-5909-8C6455A278F1}"/>
                  </a:ext>
                </a:extLst>
              </p:cNvPr>
              <p:cNvPicPr>
                <a:picLocks noChangeAspect="1"/>
              </p:cNvPicPr>
              <p:nvPr/>
            </p:nvPicPr>
            <p:blipFill>
              <a:blip r:embed="rId8"/>
              <a:stretch>
                <a:fillRect/>
              </a:stretch>
            </p:blipFill>
            <p:spPr>
              <a:xfrm>
                <a:off x="4798640" y="334197"/>
                <a:ext cx="1148572" cy="659656"/>
              </a:xfrm>
              <a:prstGeom prst="rect">
                <a:avLst/>
              </a:prstGeom>
            </p:spPr>
          </p:pic>
        </p:grpSp>
      </p:grpSp>
      <p:sp>
        <p:nvSpPr>
          <p:cNvPr id="3" name="CuadroTexto 2">
            <a:extLst>
              <a:ext uri="{FF2B5EF4-FFF2-40B4-BE49-F238E27FC236}">
                <a16:creationId xmlns:a16="http://schemas.microsoft.com/office/drawing/2014/main" id="{2B51E510-8A30-D4F7-C15B-715EF62A99F8}"/>
              </a:ext>
            </a:extLst>
          </p:cNvPr>
          <p:cNvSpPr txBox="1"/>
          <p:nvPr/>
        </p:nvSpPr>
        <p:spPr>
          <a:xfrm>
            <a:off x="1330886" y="1992387"/>
            <a:ext cx="3206305" cy="92333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Gasto electoral </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5" name="CuadroTexto 4">
            <a:extLst>
              <a:ext uri="{FF2B5EF4-FFF2-40B4-BE49-F238E27FC236}">
                <a16:creationId xmlns:a16="http://schemas.microsoft.com/office/drawing/2014/main" id="{DF06E844-399C-EDFF-B925-2F501BE36370}"/>
              </a:ext>
            </a:extLst>
          </p:cNvPr>
          <p:cNvSpPr txBox="1"/>
          <p:nvPr/>
        </p:nvSpPr>
        <p:spPr>
          <a:xfrm>
            <a:off x="1159527" y="3610384"/>
            <a:ext cx="10754968" cy="128387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600" dirty="0">
                <a:solidFill>
                  <a:srgbClr val="FFC000"/>
                </a:solidFill>
                <a:latin typeface="Calibri" panose="020F0502020204030204"/>
              </a:rPr>
              <a:t>¿El límite del gasto electoral es una solución suficiente para “emperejar la cancha”?</a:t>
            </a:r>
          </a:p>
        </p:txBody>
      </p:sp>
    </p:spTree>
    <p:extLst>
      <p:ext uri="{BB962C8B-B14F-4D97-AF65-F5344CB8AC3E}">
        <p14:creationId xmlns:p14="http://schemas.microsoft.com/office/powerpoint/2010/main" val="93183561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wVTI">
  <a:themeElements>
    <a:clrScheme name="AnalogousFromDarkSeedLeftStep">
      <a:dk1>
        <a:srgbClr val="000000"/>
      </a:dk1>
      <a:lt1>
        <a:srgbClr val="FFFFFF"/>
      </a:lt1>
      <a:dk2>
        <a:srgbClr val="1B2F2F"/>
      </a:dk2>
      <a:lt2>
        <a:srgbClr val="F1F3F0"/>
      </a:lt2>
      <a:accent1>
        <a:srgbClr val="A129E7"/>
      </a:accent1>
      <a:accent2>
        <a:srgbClr val="5C39DB"/>
      </a:accent2>
      <a:accent3>
        <a:srgbClr val="294FE7"/>
      </a:accent3>
      <a:accent4>
        <a:srgbClr val="178CD5"/>
      </a:accent4>
      <a:accent5>
        <a:srgbClr val="22BFBA"/>
      </a:accent5>
      <a:accent6>
        <a:srgbClr val="16C677"/>
      </a:accent6>
      <a:hlink>
        <a:srgbClr val="3798A6"/>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656</TotalTime>
  <Words>1512</Words>
  <Application>Microsoft Office PowerPoint</Application>
  <PresentationFormat>Panorámica</PresentationFormat>
  <Paragraphs>453</Paragraphs>
  <Slides>21</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21</vt:i4>
      </vt:variant>
    </vt:vector>
  </HeadingPairs>
  <TitlesOfParts>
    <vt:vector size="34" baseType="lpstr">
      <vt:lpstr>Arial</vt:lpstr>
      <vt:lpstr>Arial</vt:lpstr>
      <vt:lpstr>Avenir Next LT Pro</vt:lpstr>
      <vt:lpstr>Bell MT</vt:lpstr>
      <vt:lpstr>Calibri</vt:lpstr>
      <vt:lpstr>Calibrí</vt:lpstr>
      <vt:lpstr>Calibri Light</vt:lpstr>
      <vt:lpstr>Courier New</vt:lpstr>
      <vt:lpstr>Proxima Nova</vt:lpstr>
      <vt:lpstr>Tahoma</vt:lpstr>
      <vt:lpstr>Trebuchet MS</vt:lpstr>
      <vt:lpstr>1_Tema de Office</vt:lpstr>
      <vt:lpstr>GlowVTI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Manuel Rodriguez Sauré</dc:creator>
  <cp:lastModifiedBy>Francisco Manuel Rodriguez Sauré</cp:lastModifiedBy>
  <cp:revision>26</cp:revision>
  <dcterms:created xsi:type="dcterms:W3CDTF">2022-10-14T21:37:19Z</dcterms:created>
  <dcterms:modified xsi:type="dcterms:W3CDTF">2022-11-28T20:44:28Z</dcterms:modified>
</cp:coreProperties>
</file>