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6" r:id="rId4"/>
    <p:sldId id="258" r:id="rId5"/>
    <p:sldId id="458" r:id="rId6"/>
    <p:sldId id="353" r:id="rId7"/>
    <p:sldId id="461" r:id="rId8"/>
    <p:sldId id="355" r:id="rId9"/>
    <p:sldId id="465" r:id="rId10"/>
    <p:sldId id="463" r:id="rId11"/>
    <p:sldId id="352" r:id="rId12"/>
    <p:sldId id="351" r:id="rId13"/>
    <p:sldId id="462" r:id="rId14"/>
    <p:sldId id="356" r:id="rId15"/>
    <p:sldId id="459" r:id="rId16"/>
    <p:sldId id="467" r:id="rId17"/>
    <p:sldId id="464" r:id="rId18"/>
    <p:sldId id="468" r:id="rId19"/>
    <p:sldId id="466" r:id="rId20"/>
    <p:sldId id="456" r:id="rId21"/>
    <p:sldId id="259" r:id="rId22"/>
    <p:sldId id="357" r:id="rId23"/>
    <p:sldId id="359" r:id="rId24"/>
    <p:sldId id="257" r:id="rId25"/>
    <p:sldId id="358" r:id="rId26"/>
    <p:sldId id="469" r:id="rId27"/>
    <p:sldId id="457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3620D-46A4-44B3-AB23-7DCB79CECD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CD8493C-8067-48D6-960F-E542E4DD19C6}">
      <dgm:prSet phldrT="[Texto]"/>
      <dgm:spPr/>
      <dgm:t>
        <a:bodyPr/>
        <a:lstStyle/>
        <a:p>
          <a:r>
            <a:rPr lang="es-CL" dirty="0"/>
            <a:t>Perfil de egreso</a:t>
          </a:r>
        </a:p>
      </dgm:t>
    </dgm:pt>
    <dgm:pt modelId="{4D80A610-15DD-4A36-B524-7CE57C38FDBA}" type="parTrans" cxnId="{C07B7101-052A-4B2F-9ECC-7E1CAFDCADFD}">
      <dgm:prSet/>
      <dgm:spPr/>
      <dgm:t>
        <a:bodyPr/>
        <a:lstStyle/>
        <a:p>
          <a:endParaRPr lang="es-CL"/>
        </a:p>
      </dgm:t>
    </dgm:pt>
    <dgm:pt modelId="{A7FE0476-3475-42B8-A47F-2DF14757FB5D}" type="sibTrans" cxnId="{C07B7101-052A-4B2F-9ECC-7E1CAFDCADFD}">
      <dgm:prSet/>
      <dgm:spPr/>
      <dgm:t>
        <a:bodyPr/>
        <a:lstStyle/>
        <a:p>
          <a:endParaRPr lang="es-CL"/>
        </a:p>
      </dgm:t>
    </dgm:pt>
    <dgm:pt modelId="{9C2D888D-6672-4426-A86E-CD2AADA1A56F}">
      <dgm:prSet phldrT="[Texto]"/>
      <dgm:spPr/>
      <dgm:t>
        <a:bodyPr/>
        <a:lstStyle/>
        <a:p>
          <a:r>
            <a:rPr lang="es-CL" dirty="0"/>
            <a:t>Contenidos</a:t>
          </a:r>
        </a:p>
      </dgm:t>
    </dgm:pt>
    <dgm:pt modelId="{9A0462D5-9598-40F6-B30B-90C6C120B633}" type="parTrans" cxnId="{F7B64817-3BB5-44A9-A399-2BA4E17B1622}">
      <dgm:prSet/>
      <dgm:spPr/>
      <dgm:t>
        <a:bodyPr/>
        <a:lstStyle/>
        <a:p>
          <a:endParaRPr lang="es-CL"/>
        </a:p>
      </dgm:t>
    </dgm:pt>
    <dgm:pt modelId="{04F14FBC-3530-4AB2-933B-B8277E1D8623}" type="sibTrans" cxnId="{F7B64817-3BB5-44A9-A399-2BA4E17B1622}">
      <dgm:prSet/>
      <dgm:spPr/>
      <dgm:t>
        <a:bodyPr/>
        <a:lstStyle/>
        <a:p>
          <a:endParaRPr lang="es-CL"/>
        </a:p>
      </dgm:t>
    </dgm:pt>
    <dgm:pt modelId="{B689EDA4-228F-4846-AF9F-2DC0DE4BFF96}">
      <dgm:prSet phldrT="[Texto]"/>
      <dgm:spPr/>
      <dgm:t>
        <a:bodyPr/>
        <a:lstStyle/>
        <a:p>
          <a:r>
            <a:rPr lang="es-CL" dirty="0"/>
            <a:t>AFAC</a:t>
          </a:r>
        </a:p>
        <a:p>
          <a:r>
            <a:rPr lang="es-CL" b="1" dirty="0">
              <a:solidFill>
                <a:srgbClr val="FFFF00"/>
              </a:solidFill>
            </a:rPr>
            <a:t>Talleres</a:t>
          </a:r>
        </a:p>
      </dgm:t>
    </dgm:pt>
    <dgm:pt modelId="{65284288-C960-4E95-8870-2481FF22725D}" type="parTrans" cxnId="{07779ACA-A922-4A91-B5D5-6346D0B8CED4}">
      <dgm:prSet/>
      <dgm:spPr/>
      <dgm:t>
        <a:bodyPr/>
        <a:lstStyle/>
        <a:p>
          <a:endParaRPr lang="es-CL"/>
        </a:p>
      </dgm:t>
    </dgm:pt>
    <dgm:pt modelId="{F3198C06-C92F-4953-A58C-952F9A908576}" type="sibTrans" cxnId="{07779ACA-A922-4A91-B5D5-6346D0B8CED4}">
      <dgm:prSet/>
      <dgm:spPr/>
      <dgm:t>
        <a:bodyPr/>
        <a:lstStyle/>
        <a:p>
          <a:endParaRPr lang="es-CL"/>
        </a:p>
      </dgm:t>
    </dgm:pt>
    <dgm:pt modelId="{01062C89-6121-4B76-AFCC-326A73FDBB84}">
      <dgm:prSet phldrT="[Texto]"/>
      <dgm:spPr/>
      <dgm:t>
        <a:bodyPr/>
        <a:lstStyle/>
        <a:p>
          <a:r>
            <a:rPr lang="es-CL" dirty="0"/>
            <a:t>Competencias</a:t>
          </a:r>
        </a:p>
      </dgm:t>
    </dgm:pt>
    <dgm:pt modelId="{346B3DC0-AD20-4011-AA6B-52A09D53B2B5}" type="parTrans" cxnId="{8F666C5F-59EC-400A-8BEE-C684FD137805}">
      <dgm:prSet/>
      <dgm:spPr/>
      <dgm:t>
        <a:bodyPr/>
        <a:lstStyle/>
        <a:p>
          <a:endParaRPr lang="es-CL"/>
        </a:p>
      </dgm:t>
    </dgm:pt>
    <dgm:pt modelId="{EA7093C4-A270-4AC8-8AA6-54E0EC582D6F}" type="sibTrans" cxnId="{8F666C5F-59EC-400A-8BEE-C684FD137805}">
      <dgm:prSet/>
      <dgm:spPr/>
      <dgm:t>
        <a:bodyPr/>
        <a:lstStyle/>
        <a:p>
          <a:endParaRPr lang="es-CL"/>
        </a:p>
      </dgm:t>
    </dgm:pt>
    <dgm:pt modelId="{C239BB87-767D-4745-9E1D-F5271660AEA8}">
      <dgm:prSet phldrT="[Texto]"/>
      <dgm:spPr/>
      <dgm:t>
        <a:bodyPr/>
        <a:lstStyle/>
        <a:p>
          <a:r>
            <a:rPr lang="es-CL" dirty="0"/>
            <a:t>Evaluación </a:t>
          </a:r>
        </a:p>
      </dgm:t>
    </dgm:pt>
    <dgm:pt modelId="{4B1254F7-71B1-411D-A3CA-FE61859BA143}" type="parTrans" cxnId="{595FD984-3B19-430C-94BA-EB75CA024340}">
      <dgm:prSet/>
      <dgm:spPr/>
      <dgm:t>
        <a:bodyPr/>
        <a:lstStyle/>
        <a:p>
          <a:endParaRPr lang="es-CL"/>
        </a:p>
      </dgm:t>
    </dgm:pt>
    <dgm:pt modelId="{53125EA6-0BAE-4256-9C08-C158FCF17552}" type="sibTrans" cxnId="{595FD984-3B19-430C-94BA-EB75CA024340}">
      <dgm:prSet/>
      <dgm:spPr/>
      <dgm:t>
        <a:bodyPr/>
        <a:lstStyle/>
        <a:p>
          <a:endParaRPr lang="es-CL"/>
        </a:p>
      </dgm:t>
    </dgm:pt>
    <dgm:pt modelId="{25737727-538F-4B79-923F-B31D450517ED}" type="pres">
      <dgm:prSet presAssocID="{C223620D-46A4-44B3-AB23-7DCB79CECD9F}" presName="Name0" presStyleCnt="0">
        <dgm:presLayoutVars>
          <dgm:dir/>
          <dgm:resizeHandles val="exact"/>
        </dgm:presLayoutVars>
      </dgm:prSet>
      <dgm:spPr/>
    </dgm:pt>
    <dgm:pt modelId="{27294A2E-0AB6-4161-A7BC-9396A1A9AE3F}" type="pres">
      <dgm:prSet presAssocID="{C223620D-46A4-44B3-AB23-7DCB79CECD9F}" presName="cycle" presStyleCnt="0"/>
      <dgm:spPr/>
    </dgm:pt>
    <dgm:pt modelId="{5B4B8C1D-C382-4185-B4BB-543E076B9F44}" type="pres">
      <dgm:prSet presAssocID="{3CD8493C-8067-48D6-960F-E542E4DD19C6}" presName="nodeFirstNode" presStyleLbl="node1" presStyleIdx="0" presStyleCnt="5">
        <dgm:presLayoutVars>
          <dgm:bulletEnabled val="1"/>
        </dgm:presLayoutVars>
      </dgm:prSet>
      <dgm:spPr/>
    </dgm:pt>
    <dgm:pt modelId="{E2283896-6D28-469D-8FAB-425E7651015D}" type="pres">
      <dgm:prSet presAssocID="{A7FE0476-3475-42B8-A47F-2DF14757FB5D}" presName="sibTransFirstNode" presStyleLbl="bgShp" presStyleIdx="0" presStyleCnt="1"/>
      <dgm:spPr/>
    </dgm:pt>
    <dgm:pt modelId="{10CBD696-D1A1-4D2D-ADCE-B38BC460A226}" type="pres">
      <dgm:prSet presAssocID="{9C2D888D-6672-4426-A86E-CD2AADA1A56F}" presName="nodeFollowingNodes" presStyleLbl="node1" presStyleIdx="1" presStyleCnt="5">
        <dgm:presLayoutVars>
          <dgm:bulletEnabled val="1"/>
        </dgm:presLayoutVars>
      </dgm:prSet>
      <dgm:spPr/>
    </dgm:pt>
    <dgm:pt modelId="{E0E09872-F90F-4CB6-8BC6-278184A5A174}" type="pres">
      <dgm:prSet presAssocID="{B689EDA4-228F-4846-AF9F-2DC0DE4BFF96}" presName="nodeFollowingNodes" presStyleLbl="node1" presStyleIdx="2" presStyleCnt="5">
        <dgm:presLayoutVars>
          <dgm:bulletEnabled val="1"/>
        </dgm:presLayoutVars>
      </dgm:prSet>
      <dgm:spPr/>
    </dgm:pt>
    <dgm:pt modelId="{462D3A6F-DBD9-4137-BBDB-09E822783E76}" type="pres">
      <dgm:prSet presAssocID="{01062C89-6121-4B76-AFCC-326A73FDBB84}" presName="nodeFollowingNodes" presStyleLbl="node1" presStyleIdx="3" presStyleCnt="5">
        <dgm:presLayoutVars>
          <dgm:bulletEnabled val="1"/>
        </dgm:presLayoutVars>
      </dgm:prSet>
      <dgm:spPr/>
    </dgm:pt>
    <dgm:pt modelId="{49A71CF0-CF45-4C6C-8F82-9D72A8121FE4}" type="pres">
      <dgm:prSet presAssocID="{C239BB87-767D-4745-9E1D-F5271660AEA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07B7101-052A-4B2F-9ECC-7E1CAFDCADFD}" srcId="{C223620D-46A4-44B3-AB23-7DCB79CECD9F}" destId="{3CD8493C-8067-48D6-960F-E542E4DD19C6}" srcOrd="0" destOrd="0" parTransId="{4D80A610-15DD-4A36-B524-7CE57C38FDBA}" sibTransId="{A7FE0476-3475-42B8-A47F-2DF14757FB5D}"/>
    <dgm:cxn modelId="{F7B64817-3BB5-44A9-A399-2BA4E17B1622}" srcId="{C223620D-46A4-44B3-AB23-7DCB79CECD9F}" destId="{9C2D888D-6672-4426-A86E-CD2AADA1A56F}" srcOrd="1" destOrd="0" parTransId="{9A0462D5-9598-40F6-B30B-90C6C120B633}" sibTransId="{04F14FBC-3530-4AB2-933B-B8277E1D8623}"/>
    <dgm:cxn modelId="{8F666C5F-59EC-400A-8BEE-C684FD137805}" srcId="{C223620D-46A4-44B3-AB23-7DCB79CECD9F}" destId="{01062C89-6121-4B76-AFCC-326A73FDBB84}" srcOrd="3" destOrd="0" parTransId="{346B3DC0-AD20-4011-AA6B-52A09D53B2B5}" sibTransId="{EA7093C4-A270-4AC8-8AA6-54E0EC582D6F}"/>
    <dgm:cxn modelId="{23FC1674-DB8E-42B3-9BDE-28F81FB02CD2}" type="presOf" srcId="{A7FE0476-3475-42B8-A47F-2DF14757FB5D}" destId="{E2283896-6D28-469D-8FAB-425E7651015D}" srcOrd="0" destOrd="0" presId="urn:microsoft.com/office/officeart/2005/8/layout/cycle3"/>
    <dgm:cxn modelId="{C541A27C-E0DB-427F-B671-4B86A7C9E864}" type="presOf" srcId="{B689EDA4-228F-4846-AF9F-2DC0DE4BFF96}" destId="{E0E09872-F90F-4CB6-8BC6-278184A5A174}" srcOrd="0" destOrd="0" presId="urn:microsoft.com/office/officeart/2005/8/layout/cycle3"/>
    <dgm:cxn modelId="{595FD984-3B19-430C-94BA-EB75CA024340}" srcId="{C223620D-46A4-44B3-AB23-7DCB79CECD9F}" destId="{C239BB87-767D-4745-9E1D-F5271660AEA8}" srcOrd="4" destOrd="0" parTransId="{4B1254F7-71B1-411D-A3CA-FE61859BA143}" sibTransId="{53125EA6-0BAE-4256-9C08-C158FCF17552}"/>
    <dgm:cxn modelId="{F837B990-69F8-4E3B-9EB7-A2076CEFE42F}" type="presOf" srcId="{C223620D-46A4-44B3-AB23-7DCB79CECD9F}" destId="{25737727-538F-4B79-923F-B31D450517ED}" srcOrd="0" destOrd="0" presId="urn:microsoft.com/office/officeart/2005/8/layout/cycle3"/>
    <dgm:cxn modelId="{2638A494-66BE-41D8-B271-F552B8B35759}" type="presOf" srcId="{3CD8493C-8067-48D6-960F-E542E4DD19C6}" destId="{5B4B8C1D-C382-4185-B4BB-543E076B9F44}" srcOrd="0" destOrd="0" presId="urn:microsoft.com/office/officeart/2005/8/layout/cycle3"/>
    <dgm:cxn modelId="{92E7AE9B-B77F-4E31-A5A3-85ED0EBEE8E1}" type="presOf" srcId="{9C2D888D-6672-4426-A86E-CD2AADA1A56F}" destId="{10CBD696-D1A1-4D2D-ADCE-B38BC460A226}" srcOrd="0" destOrd="0" presId="urn:microsoft.com/office/officeart/2005/8/layout/cycle3"/>
    <dgm:cxn modelId="{02C2AEA4-1A17-4503-845D-014D036BC9C9}" type="presOf" srcId="{C239BB87-767D-4745-9E1D-F5271660AEA8}" destId="{49A71CF0-CF45-4C6C-8F82-9D72A8121FE4}" srcOrd="0" destOrd="0" presId="urn:microsoft.com/office/officeart/2005/8/layout/cycle3"/>
    <dgm:cxn modelId="{07779ACA-A922-4A91-B5D5-6346D0B8CED4}" srcId="{C223620D-46A4-44B3-AB23-7DCB79CECD9F}" destId="{B689EDA4-228F-4846-AF9F-2DC0DE4BFF96}" srcOrd="2" destOrd="0" parTransId="{65284288-C960-4E95-8870-2481FF22725D}" sibTransId="{F3198C06-C92F-4953-A58C-952F9A908576}"/>
    <dgm:cxn modelId="{40692BFC-B361-4CBE-A73A-A8CD63DDFEBE}" type="presOf" srcId="{01062C89-6121-4B76-AFCC-326A73FDBB84}" destId="{462D3A6F-DBD9-4137-BBDB-09E822783E76}" srcOrd="0" destOrd="0" presId="urn:microsoft.com/office/officeart/2005/8/layout/cycle3"/>
    <dgm:cxn modelId="{C254F3FA-033B-4165-B966-DA3BD05C2FA1}" type="presParOf" srcId="{25737727-538F-4B79-923F-B31D450517ED}" destId="{27294A2E-0AB6-4161-A7BC-9396A1A9AE3F}" srcOrd="0" destOrd="0" presId="urn:microsoft.com/office/officeart/2005/8/layout/cycle3"/>
    <dgm:cxn modelId="{001192AA-B654-4BB4-A196-ADA6AF07F59C}" type="presParOf" srcId="{27294A2E-0AB6-4161-A7BC-9396A1A9AE3F}" destId="{5B4B8C1D-C382-4185-B4BB-543E076B9F44}" srcOrd="0" destOrd="0" presId="urn:microsoft.com/office/officeart/2005/8/layout/cycle3"/>
    <dgm:cxn modelId="{E320A84B-C2FB-4AAD-A1FD-30C32FD4B1AC}" type="presParOf" srcId="{27294A2E-0AB6-4161-A7BC-9396A1A9AE3F}" destId="{E2283896-6D28-469D-8FAB-425E7651015D}" srcOrd="1" destOrd="0" presId="urn:microsoft.com/office/officeart/2005/8/layout/cycle3"/>
    <dgm:cxn modelId="{87FDF068-8452-4DD9-B96B-E75653613F1D}" type="presParOf" srcId="{27294A2E-0AB6-4161-A7BC-9396A1A9AE3F}" destId="{10CBD696-D1A1-4D2D-ADCE-B38BC460A226}" srcOrd="2" destOrd="0" presId="urn:microsoft.com/office/officeart/2005/8/layout/cycle3"/>
    <dgm:cxn modelId="{B7321889-4398-4998-8ED3-7F70000683B2}" type="presParOf" srcId="{27294A2E-0AB6-4161-A7BC-9396A1A9AE3F}" destId="{E0E09872-F90F-4CB6-8BC6-278184A5A174}" srcOrd="3" destOrd="0" presId="urn:microsoft.com/office/officeart/2005/8/layout/cycle3"/>
    <dgm:cxn modelId="{E6FE4DA4-DF00-41AB-B629-BF681677BFF3}" type="presParOf" srcId="{27294A2E-0AB6-4161-A7BC-9396A1A9AE3F}" destId="{462D3A6F-DBD9-4137-BBDB-09E822783E76}" srcOrd="4" destOrd="0" presId="urn:microsoft.com/office/officeart/2005/8/layout/cycle3"/>
    <dgm:cxn modelId="{EB465FBA-5675-42C7-8970-7B3234E59FB2}" type="presParOf" srcId="{27294A2E-0AB6-4161-A7BC-9396A1A9AE3F}" destId="{49A71CF0-CF45-4C6C-8F82-9D72A8121FE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83896-6D28-469D-8FAB-425E7651015D}">
      <dsp:nvSpPr>
        <dsp:cNvPr id="0" name=""/>
        <dsp:cNvSpPr/>
      </dsp:nvSpPr>
      <dsp:spPr>
        <a:xfrm>
          <a:off x="1158602" y="-25468"/>
          <a:ext cx="4453601" cy="4453601"/>
        </a:xfrm>
        <a:prstGeom prst="circularArrow">
          <a:avLst>
            <a:gd name="adj1" fmla="val 5544"/>
            <a:gd name="adj2" fmla="val 330680"/>
            <a:gd name="adj3" fmla="val 13800866"/>
            <a:gd name="adj4" fmla="val 1737080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B8C1D-C382-4185-B4BB-543E076B9F44}">
      <dsp:nvSpPr>
        <dsp:cNvPr id="0" name=""/>
        <dsp:cNvSpPr/>
      </dsp:nvSpPr>
      <dsp:spPr>
        <a:xfrm>
          <a:off x="2353913" y="1164"/>
          <a:ext cx="2062979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Perfil de egreso</a:t>
          </a:r>
        </a:p>
      </dsp:txBody>
      <dsp:txXfrm>
        <a:off x="2404266" y="51517"/>
        <a:ext cx="1962273" cy="930783"/>
      </dsp:txXfrm>
    </dsp:sp>
    <dsp:sp modelId="{10CBD696-D1A1-4D2D-ADCE-B38BC460A226}">
      <dsp:nvSpPr>
        <dsp:cNvPr id="0" name=""/>
        <dsp:cNvSpPr/>
      </dsp:nvSpPr>
      <dsp:spPr>
        <a:xfrm>
          <a:off x="4160150" y="1313473"/>
          <a:ext cx="2062979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Contenidos</a:t>
          </a:r>
        </a:p>
      </dsp:txBody>
      <dsp:txXfrm>
        <a:off x="4210503" y="1363826"/>
        <a:ext cx="1962273" cy="930783"/>
      </dsp:txXfrm>
    </dsp:sp>
    <dsp:sp modelId="{E0E09872-F90F-4CB6-8BC6-278184A5A174}">
      <dsp:nvSpPr>
        <dsp:cNvPr id="0" name=""/>
        <dsp:cNvSpPr/>
      </dsp:nvSpPr>
      <dsp:spPr>
        <a:xfrm>
          <a:off x="3470229" y="3436833"/>
          <a:ext cx="2062979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AFAC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b="1" kern="1200" dirty="0">
              <a:solidFill>
                <a:srgbClr val="FFFF00"/>
              </a:solidFill>
            </a:rPr>
            <a:t>Talleres</a:t>
          </a:r>
        </a:p>
      </dsp:txBody>
      <dsp:txXfrm>
        <a:off x="3520582" y="3487186"/>
        <a:ext cx="1962273" cy="930783"/>
      </dsp:txXfrm>
    </dsp:sp>
    <dsp:sp modelId="{462D3A6F-DBD9-4137-BBDB-09E822783E76}">
      <dsp:nvSpPr>
        <dsp:cNvPr id="0" name=""/>
        <dsp:cNvSpPr/>
      </dsp:nvSpPr>
      <dsp:spPr>
        <a:xfrm>
          <a:off x="1237596" y="3436833"/>
          <a:ext cx="2062979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Competencias</a:t>
          </a:r>
        </a:p>
      </dsp:txBody>
      <dsp:txXfrm>
        <a:off x="1287949" y="3487186"/>
        <a:ext cx="1962273" cy="930783"/>
      </dsp:txXfrm>
    </dsp:sp>
    <dsp:sp modelId="{49A71CF0-CF45-4C6C-8F82-9D72A8121FE4}">
      <dsp:nvSpPr>
        <dsp:cNvPr id="0" name=""/>
        <dsp:cNvSpPr/>
      </dsp:nvSpPr>
      <dsp:spPr>
        <a:xfrm>
          <a:off x="547675" y="1313473"/>
          <a:ext cx="2062979" cy="103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Evaluación </a:t>
          </a:r>
        </a:p>
      </dsp:txBody>
      <dsp:txXfrm>
        <a:off x="598028" y="1363826"/>
        <a:ext cx="1962273" cy="930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2F583-55B9-CB9B-9BE1-22A2162E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67B262-DF72-26F2-41EE-BA7CEEF49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30AB1-D243-8E32-508B-311C7E1C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E58E4-7D07-B435-56EA-6BAFECE8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07B8-B9E7-249A-C101-F344E0D7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449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895F7-FE13-F17B-3F06-35CB79EC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A695EC-29AB-9A38-0663-DFDFCDC41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83300-B96E-B001-3155-98EA0305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9DA1A-93AE-DF1F-D9B1-5DA64580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36F24-9C2A-F215-372A-891AD9E0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987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26E88A-6E39-0B8B-D17C-4F84945B7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69026C-63E9-4702-A728-B62E0E573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DAACE-3847-9A85-BC8F-2A564756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4E068-F53D-DDBA-0B71-BACABB5A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1031C-03BF-66E7-04A7-9A771159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436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2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1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8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05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DBBEA-B4C1-4B8C-ACFE-A2D36971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C8453-2E0C-7914-07FF-7D988AA5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ED027-2CDC-1A61-1530-02EA6FEF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7B8B6-1A44-99C3-0CFB-B7E643A1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366DD-F569-D49D-77D5-A3206FBA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272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1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7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9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807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6273"/>
          </a:xfrm>
          <a:custGeom>
            <a:avLst/>
            <a:gdLst/>
            <a:ahLst/>
            <a:cxnLst/>
            <a:rect l="l" t="t" r="r" b="b"/>
            <a:pathLst>
              <a:path w="10693400" h="7560945">
                <a:moveTo>
                  <a:pt x="10693399" y="7560604"/>
                </a:moveTo>
                <a:lnTo>
                  <a:pt x="0" y="7560604"/>
                </a:lnTo>
                <a:lnTo>
                  <a:pt x="0" y="0"/>
                </a:lnTo>
                <a:lnTo>
                  <a:pt x="10693399" y="0"/>
                </a:lnTo>
                <a:lnTo>
                  <a:pt x="10693399" y="7560604"/>
                </a:lnTo>
                <a:close/>
              </a:path>
            </a:pathLst>
          </a:custGeom>
          <a:solidFill>
            <a:srgbClr val="1F2952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317" y="268522"/>
            <a:ext cx="8373364" cy="565219"/>
          </a:xfrm>
        </p:spPr>
        <p:txBody>
          <a:bodyPr lIns="0" tIns="0" rIns="0" bIns="0"/>
          <a:lstStyle>
            <a:lvl1pPr>
              <a:defRPr sz="3673" b="0" i="0">
                <a:solidFill>
                  <a:srgbClr val="E7B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027" y="2888980"/>
            <a:ext cx="11109947" cy="348878"/>
          </a:xfrm>
        </p:spPr>
        <p:txBody>
          <a:bodyPr lIns="0" tIns="0" rIns="0" bIns="0"/>
          <a:lstStyle>
            <a:lvl1pPr>
              <a:defRPr sz="2267" b="0" i="0">
                <a:solidFill>
                  <a:srgbClr val="15376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81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317" y="268522"/>
            <a:ext cx="8373364" cy="565219"/>
          </a:xfrm>
        </p:spPr>
        <p:txBody>
          <a:bodyPr lIns="0" tIns="0" rIns="0" bIns="0"/>
          <a:lstStyle>
            <a:lvl1pPr>
              <a:defRPr sz="3673" b="0" i="0">
                <a:solidFill>
                  <a:srgbClr val="E7B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44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317" y="268522"/>
            <a:ext cx="8373364" cy="565219"/>
          </a:xfrm>
        </p:spPr>
        <p:txBody>
          <a:bodyPr lIns="0" tIns="0" rIns="0" bIns="0"/>
          <a:lstStyle>
            <a:lvl1pPr>
              <a:defRPr sz="3673" b="0" i="0">
                <a:solidFill>
                  <a:srgbClr val="E7B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21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2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92549-12CB-BEFA-67A2-BD968A1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43E14F-4EBA-C01B-91FC-B19140AA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D1224-44F3-3044-C789-8CE64392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5CEBF-94D1-53B6-ECEE-60C9EE2A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CCCEC-055C-69C9-C18D-5A10BF88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259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BB001-4052-FE1A-A543-EBEF8D80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F5029-533B-CAC9-3D64-C0C0F9567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3FCD48-BF43-A758-8319-EAFFF5E5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3F1E1F-044C-D21E-493F-DE5AA540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098B7-2D5D-4251-E486-E23C4A4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3490E-713B-2D1B-1657-1D52E033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63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91ED-44C1-0B45-55E9-3E77ADEC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1450D-9A49-8071-12EC-79FD8AC42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3480F-D3D1-F071-6E18-06D1BAC8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56C362-9A81-ADA9-A4EC-A47F50F6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73C0A6-DE72-C2E7-3070-146D0B324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6A6352-2E7D-4B45-F320-2E0A89AF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7A69FB-EAA1-4A21-37B0-CE192BE9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F9DB7E-56A1-8664-7C23-7BEFD1F3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9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AB7EB-E73D-76EF-66E4-935AA30B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698B76-9D13-5DD0-8FB5-9785F171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B8E15B-EAF9-2600-D3DC-1A2F99B1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6F3150-588D-9B79-3F4E-9350388B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050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E5939D-3854-81C0-7FB6-3EB6CAD2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DB9942-B425-3A48-B598-1729854E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5F629A-ED70-B730-B948-1061C01F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858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0A686-B544-0AB6-E91A-93609ACD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7A9DC-F3F4-043B-D6E9-8C881DDA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6E15E9-4A5C-01ED-180B-D86B24F6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5235EB-CE87-B37C-91EA-B924D073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7FFE93-DA7F-E474-AAA7-653F210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F2F69-50A4-0C80-99CF-3C87CA9B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078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A4FF1-AC4D-D766-2F46-9D20E5E6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D1C283-3396-C3BC-673B-CB09DC267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7EDA4C-A146-4C10-8641-87807C25A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A3CA9-8633-5755-BD7A-CAA9167A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2F3441-3780-4585-C15A-136DB018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AF6146-DBD1-149A-F959-0A6CFA0E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128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D06E38-4092-B012-F0F9-D5AA17E5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AACEA-F826-B292-F9FE-FD57351A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27FF2-0007-1D40-1C80-FE4A3BDB1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E286-5448-4316-9E09-CD5E7A6D7E1A}" type="datetimeFigureOut">
              <a:rPr lang="es-CL" smtClean="0"/>
              <a:t>18-11-2022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CFB487-79F5-ACF0-AAA4-B79B3B728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491D0-D481-657E-B8A0-682E23B6E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F44E-1270-410D-B496-FB906225DA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33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11/18/2022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2210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317" y="268522"/>
            <a:ext cx="8373364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E7B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027" y="2888980"/>
            <a:ext cx="11109947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5376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yberclick.es/marketing/marketing-directo" TargetMode="External"/><Relationship Id="rId3" Type="http://schemas.openxmlformats.org/officeDocument/2006/relationships/hyperlink" Target="https://www.crecenegocios.com/la-cadena-de-valor-de-porter/" TargetMode="External"/><Relationship Id="rId7" Type="http://schemas.openxmlformats.org/officeDocument/2006/relationships/hyperlink" Target="https://www.servel.cl/nuevo-sistema-electoral-chileno-metodo-dhont-2/" TargetMode="External"/><Relationship Id="rId2" Type="http://schemas.openxmlformats.org/officeDocument/2006/relationships/hyperlink" Target="https://www.youtube.com/channel/UCbxWlkuxFGNakiMKVwWBB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operativa.cl/noticias/pais/politica/presidenciales/el-discurso-de-alejandro-guillier-tras-inscribir-oficialmente-su/2017-08-04/180321.html" TargetMode="External"/><Relationship Id="rId5" Type="http://schemas.openxmlformats.org/officeDocument/2006/relationships/hyperlink" Target="http://www.tren-digital.cl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prezi.com/a0ghw4zlgjvy/matriz-dofa-y-manual-de-procedimientos-y-funciones/" TargetMode="Externa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AF3B7F-2EE4-4D09-ECEF-4C7890D30EC5}"/>
              </a:ext>
            </a:extLst>
          </p:cNvPr>
          <p:cNvSpPr txBox="1"/>
          <p:nvPr/>
        </p:nvSpPr>
        <p:spPr>
          <a:xfrm>
            <a:off x="0" y="-58273"/>
            <a:ext cx="12192000" cy="68580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E4D33D0-820D-6724-BA92-CF6A5E03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1" y="490077"/>
            <a:ext cx="3037812" cy="209117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D8EB9D-E9B1-5B74-2081-6B0DC2E9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41" y="3891490"/>
            <a:ext cx="2733798" cy="169277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374050" y="3370727"/>
            <a:ext cx="1162578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0" lvl="0" indent="0" algn="l" defTabSz="82917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PATROCINA:</a:t>
            </a: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227116A-C90F-2998-1694-90E8D8C4E255}"/>
              </a:ext>
            </a:extLst>
          </p:cNvPr>
          <p:cNvSpPr/>
          <p:nvPr/>
        </p:nvSpPr>
        <p:spPr>
          <a:xfrm>
            <a:off x="3330343" y="1567062"/>
            <a:ext cx="6046527" cy="1620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2246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3ra. Versión</a:t>
            </a:r>
          </a:p>
          <a:p>
            <a:pPr marL="32246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DIPLOMADO INTERNACIONAL		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516" marR="138196" lvl="0" indent="0" algn="just" defTabSz="829178" rtl="0" eaLnBrk="1" fontAlgn="auto" latinLnBrk="0" hangingPunct="1">
              <a:lnSpc>
                <a:spcPct val="100000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6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Gerencia </a:t>
            </a:r>
            <a:r>
              <a:rPr kumimoji="0" lang="es-CL" sz="2400" b="1" i="0" u="none" strike="noStrike" kern="1200" cap="none" spc="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 </a:t>
            </a:r>
            <a:r>
              <a:rPr kumimoji="0" lang="es-CL" sz="2400" b="1" i="0" u="none" strike="noStrike" kern="1200" cap="none" spc="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marketing </a:t>
            </a:r>
            <a:r>
              <a:rPr kumimoji="0" lang="es-CL" sz="2400" b="1" i="0" u="none" strike="noStrike" kern="1200" cap="none" spc="-54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s-CL" sz="2400" b="1" i="0" u="none" strike="noStrike" kern="1200" cap="none" spc="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electoral </a:t>
            </a:r>
          </a:p>
          <a:p>
            <a:pPr marL="11516" marR="138196" lvl="0" indent="0" algn="just" defTabSz="829178" rtl="0" eaLnBrk="1" fontAlgn="auto" latinLnBrk="0" hangingPunct="1">
              <a:lnSpc>
                <a:spcPct val="100000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directo digital relacional</a:t>
            </a:r>
            <a:endParaRPr kumimoji="0" lang="es-CL" sz="2400" b="1" i="0" u="none" strike="noStrike" kern="1200" cap="none" spc="5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B01044-578B-949B-21E0-E289893D899B}"/>
              </a:ext>
            </a:extLst>
          </p:cNvPr>
          <p:cNvSpPr txBox="1"/>
          <p:nvPr/>
        </p:nvSpPr>
        <p:spPr>
          <a:xfrm>
            <a:off x="3254473" y="3009683"/>
            <a:ext cx="361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F70527B-82D8-4A81-E519-782F9504588C}"/>
              </a:ext>
            </a:extLst>
          </p:cNvPr>
          <p:cNvGrpSpPr/>
          <p:nvPr/>
        </p:nvGrpSpPr>
        <p:grpSpPr>
          <a:xfrm>
            <a:off x="5260368" y="319054"/>
            <a:ext cx="6635412" cy="562373"/>
            <a:chOff x="4812979" y="334197"/>
            <a:chExt cx="6971258" cy="66271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9C7B53D-13FC-69AA-0892-C1B98175CD34}"/>
                </a:ext>
              </a:extLst>
            </p:cNvPr>
            <p:cNvGrpSpPr/>
            <p:nvPr/>
          </p:nvGrpSpPr>
          <p:grpSpPr>
            <a:xfrm>
              <a:off x="5964762" y="339949"/>
              <a:ext cx="5819475" cy="656961"/>
              <a:chOff x="4193613" y="3014387"/>
              <a:chExt cx="4319296" cy="414613"/>
            </a:xfrm>
          </p:grpSpPr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97995A7F-457B-0B99-2BF2-F32EA8AE2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3613" y="3017170"/>
                <a:ext cx="852487" cy="409341"/>
              </a:xfrm>
              <a:prstGeom prst="rect">
                <a:avLst/>
              </a:prstGeom>
            </p:spPr>
          </p:pic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B910BB5A-17F9-8FD1-631E-CD3833F80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9269" y="3019659"/>
                <a:ext cx="852487" cy="409341"/>
              </a:xfrm>
              <a:prstGeom prst="rect">
                <a:avLst/>
              </a:prstGeom>
            </p:spPr>
          </p:pic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33526023-DE13-3A72-B6CC-BA92D6C1F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5223" y="3017170"/>
                <a:ext cx="852486" cy="409341"/>
              </a:xfrm>
              <a:prstGeom prst="rect">
                <a:avLst/>
              </a:prstGeom>
            </p:spPr>
          </p:pic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11FE5410-8C51-2826-66EF-26A073D67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2823" y="3017170"/>
                <a:ext cx="852486" cy="409341"/>
              </a:xfrm>
              <a:prstGeom prst="rect">
                <a:avLst/>
              </a:prstGeom>
            </p:spPr>
          </p:pic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D49EE9E3-30E6-BCB6-D273-8A7A7781E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5309" y="3014387"/>
                <a:ext cx="867600" cy="409341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B2CC69E-58A0-CB8B-99FA-DE3F226AD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12979" y="334197"/>
              <a:ext cx="1148572" cy="659656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4C901D45-EA1A-8025-7626-30184457F15E}"/>
              </a:ext>
            </a:extLst>
          </p:cNvPr>
          <p:cNvSpPr/>
          <p:nvPr/>
        </p:nvSpPr>
        <p:spPr>
          <a:xfrm>
            <a:off x="958558" y="3794785"/>
            <a:ext cx="6155261" cy="16722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2246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DIRIGIDO A:</a:t>
            </a:r>
          </a:p>
          <a:p>
            <a:pPr marL="32246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+mn-ea"/>
                <a:cs typeface="Tahoma"/>
              </a:rPr>
              <a:t>Candidatos y gerentes de campaña </a:t>
            </a:r>
          </a:p>
          <a:p>
            <a:pPr marL="32246" marR="0" lvl="0" indent="0" algn="l" defTabSz="829178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+mn-ea"/>
                <a:cs typeface="Tahoma"/>
              </a:rPr>
              <a:t>de elecciones de votaciones populares 2023-2024</a:t>
            </a:r>
            <a:endParaRPr kumimoji="0" lang="es-CL" sz="2400" b="1" i="0" u="none" strike="noStrike" kern="1200" cap="none" spc="59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240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33963C-20DE-8D00-3E31-4EDCE689D5F2}"/>
              </a:ext>
            </a:extLst>
          </p:cNvPr>
          <p:cNvSpPr txBox="1"/>
          <p:nvPr/>
        </p:nvSpPr>
        <p:spPr>
          <a:xfrm>
            <a:off x="1069075" y="2789159"/>
            <a:ext cx="10454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srgbClr val="FFC000"/>
                </a:solidFill>
                <a:latin typeface="Calibri" panose="020F0502020204030204"/>
              </a:rPr>
              <a:t>Té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cnificando las campañas</a:t>
            </a:r>
            <a:r>
              <a:rPr kumimoji="0" lang="es-CL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electorales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9CBD31-81C0-BB2E-4E2A-9CB162E45832}"/>
              </a:ext>
            </a:extLst>
          </p:cNvPr>
          <p:cNvSpPr txBox="1"/>
          <p:nvPr/>
        </p:nvSpPr>
        <p:spPr>
          <a:xfrm>
            <a:off x="1574041" y="4014344"/>
            <a:ext cx="9444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electoral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A4F5EF-3163-3A07-A006-644AA206C297}"/>
              </a:ext>
            </a:extLst>
          </p:cNvPr>
          <p:cNvSpPr txBox="1"/>
          <p:nvPr/>
        </p:nvSpPr>
        <p:spPr>
          <a:xfrm>
            <a:off x="1014485" y="1025547"/>
            <a:ext cx="9153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400" dirty="0">
                <a:solidFill>
                  <a:srgbClr val="FFC000"/>
                </a:solidFill>
              </a:rPr>
              <a:t>¿Cómo somos más eficaces?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D2EB6C-59DC-9BD3-3B59-54619787C9EF}"/>
              </a:ext>
            </a:extLst>
          </p:cNvPr>
          <p:cNvSpPr txBox="1"/>
          <p:nvPr/>
        </p:nvSpPr>
        <p:spPr>
          <a:xfrm>
            <a:off x="1337481" y="5199797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DIRECTO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EF115B-4DF2-D153-371B-E15CF0B93C42}"/>
              </a:ext>
            </a:extLst>
          </p:cNvPr>
          <p:cNvSpPr txBox="1"/>
          <p:nvPr/>
        </p:nvSpPr>
        <p:spPr>
          <a:xfrm>
            <a:off x="4499211" y="5202072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ED0C33-2127-AA77-B7C7-C4F4F13A55D4}"/>
              </a:ext>
            </a:extLst>
          </p:cNvPr>
          <p:cNvSpPr txBox="1"/>
          <p:nvPr/>
        </p:nvSpPr>
        <p:spPr>
          <a:xfrm>
            <a:off x="7738937" y="5199797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RELACIONAL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01C6D4-FFF1-5657-4119-DE140223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809" y="713464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2101874" y="4531923"/>
            <a:ext cx="79882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400" b="1" dirty="0">
                <a:solidFill>
                  <a:srgbClr val="FFC000"/>
                </a:solidFill>
                <a:latin typeface="Calibri" panose="020F0502020204030204"/>
              </a:rPr>
              <a:t>Nosotros… ¿Qué </a:t>
            </a: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vamos a desarrollar?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FF8553-A454-AA42-823F-6141F473459D}"/>
              </a:ext>
            </a:extLst>
          </p:cNvPr>
          <p:cNvSpPr txBox="1"/>
          <p:nvPr/>
        </p:nvSpPr>
        <p:spPr>
          <a:xfrm>
            <a:off x="4629343" y="630197"/>
            <a:ext cx="221553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30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lang="es-CL" sz="300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5C8888-FBE8-AE3F-27D8-C9658AB043A3}"/>
              </a:ext>
            </a:extLst>
          </p:cNvPr>
          <p:cNvSpPr txBox="1"/>
          <p:nvPr/>
        </p:nvSpPr>
        <p:spPr>
          <a:xfrm>
            <a:off x="2924033" y="638862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Ejemplos de tecnificación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51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DFF888E-41D5-5381-90D0-6FDCAB96F722}"/>
              </a:ext>
            </a:extLst>
          </p:cNvPr>
          <p:cNvGrpSpPr/>
          <p:nvPr/>
        </p:nvGrpSpPr>
        <p:grpSpPr>
          <a:xfrm>
            <a:off x="358168" y="4610467"/>
            <a:ext cx="2939193" cy="2016146"/>
            <a:chOff x="3063515" y="2240696"/>
            <a:chExt cx="2939193" cy="201614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430388B-12A0-6BCF-11BF-AA4486DF4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515" y="2288952"/>
              <a:ext cx="2939193" cy="1967890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3C25E70-E682-ED65-AADD-F63844708D77}"/>
                </a:ext>
              </a:extLst>
            </p:cNvPr>
            <p:cNvSpPr txBox="1"/>
            <p:nvPr/>
          </p:nvSpPr>
          <p:spPr>
            <a:xfrm>
              <a:off x="3373250" y="2240696"/>
              <a:ext cx="2319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Agenda GLOBAL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412A51E-14B4-E52F-5913-84FEA4565EB4}"/>
              </a:ext>
            </a:extLst>
          </p:cNvPr>
          <p:cNvGrpSpPr/>
          <p:nvPr/>
        </p:nvGrpSpPr>
        <p:grpSpPr>
          <a:xfrm>
            <a:off x="2789494" y="174194"/>
            <a:ext cx="2581020" cy="2181225"/>
            <a:chOff x="6485203" y="3153996"/>
            <a:chExt cx="2581020" cy="218122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C79ECAF-65E7-3C24-B065-D85CB28B5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3200" y="3153996"/>
              <a:ext cx="2105025" cy="2181225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4281768-55A7-8BBA-6EC7-6D927EC81604}"/>
                </a:ext>
              </a:extLst>
            </p:cNvPr>
            <p:cNvSpPr txBox="1"/>
            <p:nvPr/>
          </p:nvSpPr>
          <p:spPr>
            <a:xfrm>
              <a:off x="6485203" y="3166229"/>
              <a:ext cx="2581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Plano estratégico electoral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DDA5174-A788-BA60-F0FF-8E4922EADE45}"/>
              </a:ext>
            </a:extLst>
          </p:cNvPr>
          <p:cNvGrpSpPr/>
          <p:nvPr/>
        </p:nvGrpSpPr>
        <p:grpSpPr>
          <a:xfrm>
            <a:off x="8367325" y="182380"/>
            <a:ext cx="3779848" cy="2109399"/>
            <a:chOff x="2643187" y="4657237"/>
            <a:chExt cx="3779848" cy="210939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5AD7638-CD7A-294C-435A-BBAE7D9E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187" y="4657237"/>
              <a:ext cx="3779848" cy="210939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66F1634-918F-945F-24A1-17A911330910}"/>
                </a:ext>
              </a:extLst>
            </p:cNvPr>
            <p:cNvSpPr txBox="1"/>
            <p:nvPr/>
          </p:nvSpPr>
          <p:spPr>
            <a:xfrm>
              <a:off x="2736037" y="4694794"/>
              <a:ext cx="3361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Cálculo objetivo electoral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AEB495A-B6E8-641D-C3D8-9CD8DC9D1A53}"/>
              </a:ext>
            </a:extLst>
          </p:cNvPr>
          <p:cNvGrpSpPr/>
          <p:nvPr/>
        </p:nvGrpSpPr>
        <p:grpSpPr>
          <a:xfrm>
            <a:off x="7967715" y="4894622"/>
            <a:ext cx="2443003" cy="1827587"/>
            <a:chOff x="9321365" y="148851"/>
            <a:chExt cx="2443003" cy="182758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0CFF553-E035-47E8-2A7D-A54AF0337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4663" y="457200"/>
              <a:ext cx="2339975" cy="1519238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3E91699-347A-C299-CD36-A17274210FBD}"/>
                </a:ext>
              </a:extLst>
            </p:cNvPr>
            <p:cNvSpPr txBox="1"/>
            <p:nvPr/>
          </p:nvSpPr>
          <p:spPr>
            <a:xfrm>
              <a:off x="9321365" y="148851"/>
              <a:ext cx="24430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400" b="1" dirty="0"/>
                <a:t>Escrutinio en tiempo presente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069F5CB-304B-23B9-D4DA-5430335BC594}"/>
              </a:ext>
            </a:extLst>
          </p:cNvPr>
          <p:cNvGrpSpPr/>
          <p:nvPr/>
        </p:nvGrpSpPr>
        <p:grpSpPr>
          <a:xfrm>
            <a:off x="4683040" y="5217642"/>
            <a:ext cx="2339975" cy="1592593"/>
            <a:chOff x="9364663" y="2015795"/>
            <a:chExt cx="2339975" cy="159259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3DDD4AA-F4E8-B1C8-6037-15B75807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4663" y="2052638"/>
              <a:ext cx="2339975" cy="1555750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4421C2A-0F77-0C2F-C845-03286560179D}"/>
                </a:ext>
              </a:extLst>
            </p:cNvPr>
            <p:cNvSpPr txBox="1"/>
            <p:nvPr/>
          </p:nvSpPr>
          <p:spPr>
            <a:xfrm>
              <a:off x="9598783" y="2015795"/>
              <a:ext cx="20211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/>
                <a:t>Planificación estratégica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CA8D21C-6FE0-31A2-5BB0-523CD0A3F8A6}"/>
              </a:ext>
            </a:extLst>
          </p:cNvPr>
          <p:cNvGrpSpPr/>
          <p:nvPr/>
        </p:nvGrpSpPr>
        <p:grpSpPr>
          <a:xfrm>
            <a:off x="5222076" y="122081"/>
            <a:ext cx="3276948" cy="1967891"/>
            <a:chOff x="487362" y="232873"/>
            <a:chExt cx="3276948" cy="196789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3942609-9D52-BE5B-6754-D00BFAB5D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362" y="232873"/>
              <a:ext cx="3276948" cy="1967891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ED4ED40-E7FE-687E-768E-E13DA7170DBE}"/>
                </a:ext>
              </a:extLst>
            </p:cNvPr>
            <p:cNvSpPr txBox="1"/>
            <p:nvPr/>
          </p:nvSpPr>
          <p:spPr>
            <a:xfrm>
              <a:off x="901153" y="623712"/>
              <a:ext cx="24493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Diagnóstico  electoral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6EC47E6-02B8-2EE9-C602-5DF7EDEC1890}"/>
              </a:ext>
            </a:extLst>
          </p:cNvPr>
          <p:cNvGrpSpPr/>
          <p:nvPr/>
        </p:nvGrpSpPr>
        <p:grpSpPr>
          <a:xfrm>
            <a:off x="8837012" y="2430838"/>
            <a:ext cx="3055693" cy="2282276"/>
            <a:chOff x="-293961" y="3218253"/>
            <a:chExt cx="3055693" cy="228227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BE1CBE0-CC77-CE39-DC6F-8A7A2442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93961" y="3391130"/>
              <a:ext cx="3055693" cy="2109399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31ACE97-C44B-9C7F-1E2D-E2CF3B63AA0B}"/>
                </a:ext>
              </a:extLst>
            </p:cNvPr>
            <p:cNvSpPr txBox="1"/>
            <p:nvPr/>
          </p:nvSpPr>
          <p:spPr>
            <a:xfrm>
              <a:off x="560008" y="3218253"/>
              <a:ext cx="151445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/>
                <a:t>Obtención del voto 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840DBE6-8EE9-234F-DEE1-5082DB0A3674}"/>
              </a:ext>
            </a:extLst>
          </p:cNvPr>
          <p:cNvGrpSpPr/>
          <p:nvPr/>
        </p:nvGrpSpPr>
        <p:grpSpPr>
          <a:xfrm>
            <a:off x="2949344" y="2878857"/>
            <a:ext cx="3083972" cy="2377153"/>
            <a:chOff x="5517295" y="232875"/>
            <a:chExt cx="3083972" cy="237715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20F0492-F56B-FAC6-A12B-308E7DFAA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17295" y="309946"/>
              <a:ext cx="3083972" cy="2300082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27CCC89-8263-5A1A-6E24-B9776CBA4FF5}"/>
                </a:ext>
              </a:extLst>
            </p:cNvPr>
            <p:cNvSpPr txBox="1"/>
            <p:nvPr/>
          </p:nvSpPr>
          <p:spPr>
            <a:xfrm>
              <a:off x="5692971" y="232875"/>
              <a:ext cx="2734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/>
                <a:t>Conocimiento del electorado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CF8225E-4906-A707-E2EA-422EA6ACDC25}"/>
              </a:ext>
            </a:extLst>
          </p:cNvPr>
          <p:cNvGrpSpPr/>
          <p:nvPr/>
        </p:nvGrpSpPr>
        <p:grpSpPr>
          <a:xfrm>
            <a:off x="6017904" y="2834964"/>
            <a:ext cx="2424935" cy="1664081"/>
            <a:chOff x="9339433" y="3780064"/>
            <a:chExt cx="2424935" cy="166408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5907841-9A9A-0913-E49D-744464A4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39433" y="4064607"/>
              <a:ext cx="2424935" cy="1379538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E8E8513-F06D-F63E-0972-702871402206}"/>
                </a:ext>
              </a:extLst>
            </p:cNvPr>
            <p:cNvSpPr txBox="1"/>
            <p:nvPr/>
          </p:nvSpPr>
          <p:spPr>
            <a:xfrm>
              <a:off x="9375958" y="3780064"/>
              <a:ext cx="21440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/>
                <a:t>Estrategia comunicacional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F0B4335-16EC-E07A-FBE5-3590A5BC27C4}"/>
              </a:ext>
            </a:extLst>
          </p:cNvPr>
          <p:cNvGrpSpPr/>
          <p:nvPr/>
        </p:nvGrpSpPr>
        <p:grpSpPr>
          <a:xfrm>
            <a:off x="137467" y="3007060"/>
            <a:ext cx="2339975" cy="1431675"/>
            <a:chOff x="9221297" y="5444145"/>
            <a:chExt cx="2339975" cy="143167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8CFE221-AE6C-2D81-6A6C-A945905F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297" y="5616932"/>
              <a:ext cx="2339975" cy="1258888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10261EA-4F98-7646-0ACE-A3E0078C6E71}"/>
                </a:ext>
              </a:extLst>
            </p:cNvPr>
            <p:cNvSpPr txBox="1"/>
            <p:nvPr/>
          </p:nvSpPr>
          <p:spPr>
            <a:xfrm>
              <a:off x="9512487" y="5444145"/>
              <a:ext cx="18710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400" b="1" dirty="0"/>
                <a:t>Construcción de marca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F05F6F7-0A75-FD7C-91EA-41A8CDFC8C22}"/>
              </a:ext>
            </a:extLst>
          </p:cNvPr>
          <p:cNvGrpSpPr/>
          <p:nvPr/>
        </p:nvGrpSpPr>
        <p:grpSpPr>
          <a:xfrm>
            <a:off x="108657" y="174194"/>
            <a:ext cx="2565199" cy="2189348"/>
            <a:chOff x="108657" y="174194"/>
            <a:chExt cx="2565199" cy="2189348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C7DB9ABA-F9B6-BA0F-832C-D267301B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2267" y="174194"/>
              <a:ext cx="2501589" cy="2109399"/>
            </a:xfrm>
            <a:prstGeom prst="rect">
              <a:avLst/>
            </a:prstGeom>
          </p:spPr>
        </p:pic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20D3DFD0-741D-58AC-AF59-FB7CE087C3C0}"/>
                </a:ext>
              </a:extLst>
            </p:cNvPr>
            <p:cNvSpPr txBox="1"/>
            <p:nvPr/>
          </p:nvSpPr>
          <p:spPr>
            <a:xfrm>
              <a:off x="108657" y="1440212"/>
              <a:ext cx="16154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Estudio de Mercado electoral </a:t>
              </a:r>
              <a:endParaRPr lang="es-C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868953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1204940" y="1293139"/>
            <a:ext cx="79882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</a:t>
            </a:r>
            <a:r>
              <a:rPr lang="es-CL" sz="4400" b="1" dirty="0" err="1">
                <a:solidFill>
                  <a:srgbClr val="FFC000"/>
                </a:solidFill>
                <a:latin typeface="Calibri" panose="020F0502020204030204"/>
              </a:rPr>
              <a:t>ó</a:t>
            </a:r>
            <a:r>
              <a:rPr kumimoji="0" lang="es-C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avanzamos en tecnificar las campañas políticas?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FA3263-809D-5810-3037-7F3D6907CC71}"/>
              </a:ext>
            </a:extLst>
          </p:cNvPr>
          <p:cNvSpPr txBox="1"/>
          <p:nvPr/>
        </p:nvSpPr>
        <p:spPr>
          <a:xfrm>
            <a:off x="2606722" y="4118312"/>
            <a:ext cx="73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Manejando conceptos</a:t>
            </a:r>
          </a:p>
        </p:txBody>
      </p:sp>
    </p:spTree>
    <p:extLst>
      <p:ext uri="{BB962C8B-B14F-4D97-AF65-F5344CB8AC3E}">
        <p14:creationId xmlns:p14="http://schemas.microsoft.com/office/powerpoint/2010/main" val="17709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837812" y="1545343"/>
            <a:ext cx="798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Ejercicio de autoevaluación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E998BC-47DD-C7C7-4FAB-B4158D26F260}"/>
              </a:ext>
            </a:extLst>
          </p:cNvPr>
          <p:cNvSpPr txBox="1"/>
          <p:nvPr/>
        </p:nvSpPr>
        <p:spPr>
          <a:xfrm>
            <a:off x="1076317" y="3564679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audiencia se mira al espejo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DA67AD7-A1E4-8AB3-DF7C-2FB6FDF1E0C6}"/>
              </a:ext>
            </a:extLst>
          </p:cNvPr>
          <p:cNvGrpSpPr/>
          <p:nvPr/>
        </p:nvGrpSpPr>
        <p:grpSpPr>
          <a:xfrm>
            <a:off x="6689305" y="2263515"/>
            <a:ext cx="5741202" cy="3955051"/>
            <a:chOff x="6689305" y="2263515"/>
            <a:chExt cx="5741202" cy="3955051"/>
          </a:xfrm>
        </p:grpSpPr>
        <p:pic>
          <p:nvPicPr>
            <p:cNvPr id="9" name="Picture 2" descr="Espejo dibujo caricatura, espejo, televisión, mueble png | PNGEgg">
              <a:extLst>
                <a:ext uri="{FF2B5EF4-FFF2-40B4-BE49-F238E27FC236}">
                  <a16:creationId xmlns:a16="http://schemas.microsoft.com/office/drawing/2014/main" id="{B963BEF1-CF33-BB99-6DD2-1246DC6E4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305" y="2263515"/>
              <a:ext cx="5741202" cy="395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F728F29-D722-2E7F-53F7-9371F6BC4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0105" y="2795138"/>
              <a:ext cx="1525980" cy="308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6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ipse 64">
            <a:extLst>
              <a:ext uri="{FF2B5EF4-FFF2-40B4-BE49-F238E27FC236}">
                <a16:creationId xmlns:a16="http://schemas.microsoft.com/office/drawing/2014/main" id="{BFDBA5A0-E8F7-4E6C-84E3-C75E7C05DA6B}"/>
              </a:ext>
            </a:extLst>
          </p:cNvPr>
          <p:cNvSpPr/>
          <p:nvPr/>
        </p:nvSpPr>
        <p:spPr>
          <a:xfrm>
            <a:off x="9104194" y="4253409"/>
            <a:ext cx="2419112" cy="25132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Conceptos a revisar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84D1FA-1AC9-4D3D-8C93-01E9093F6F34}"/>
              </a:ext>
            </a:extLst>
          </p:cNvPr>
          <p:cNvSpPr/>
          <p:nvPr/>
        </p:nvSpPr>
        <p:spPr>
          <a:xfrm rot="554905">
            <a:off x="404661" y="3161721"/>
            <a:ext cx="195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cadena de valor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0492CF5-97D8-47EE-9D54-217AE4775E28}"/>
              </a:ext>
            </a:extLst>
          </p:cNvPr>
          <p:cNvSpPr/>
          <p:nvPr/>
        </p:nvSpPr>
        <p:spPr>
          <a:xfrm rot="20725153">
            <a:off x="146127" y="1187862"/>
            <a:ext cx="155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FODA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C66006-5C4D-44FF-9572-6CE05A827B06}"/>
              </a:ext>
            </a:extLst>
          </p:cNvPr>
          <p:cNvSpPr/>
          <p:nvPr/>
        </p:nvSpPr>
        <p:spPr>
          <a:xfrm rot="1118191">
            <a:off x="183058" y="4180738"/>
            <a:ext cx="189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directo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7406DF1-BC5C-4273-A347-854D574C8B75}"/>
              </a:ext>
            </a:extLst>
          </p:cNvPr>
          <p:cNvSpPr/>
          <p:nvPr/>
        </p:nvSpPr>
        <p:spPr>
          <a:xfrm>
            <a:off x="79205" y="6278104"/>
            <a:ext cx="3102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electoral de campaña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07182E-9967-4A22-8E89-D353C0546EB2}"/>
              </a:ext>
            </a:extLst>
          </p:cNvPr>
          <p:cNvSpPr/>
          <p:nvPr/>
        </p:nvSpPr>
        <p:spPr>
          <a:xfrm>
            <a:off x="4651916" y="4794388"/>
            <a:ext cx="162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Modelo Canvas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46C42E-FD1F-4D00-840E-CAAE529414F0}"/>
              </a:ext>
            </a:extLst>
          </p:cNvPr>
          <p:cNvSpPr/>
          <p:nvPr/>
        </p:nvSpPr>
        <p:spPr>
          <a:xfrm>
            <a:off x="1460173" y="3970644"/>
            <a:ext cx="2418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Mix Las 4 C”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ED4623-21B4-480F-87FA-50A0013A51B6}"/>
              </a:ext>
            </a:extLst>
          </p:cNvPr>
          <p:cNvSpPr/>
          <p:nvPr/>
        </p:nvSpPr>
        <p:spPr>
          <a:xfrm rot="1377793">
            <a:off x="173690" y="4795692"/>
            <a:ext cx="1843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MK directo digital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4949DC-A6FD-46D6-A67F-5551EB8B155D}"/>
              </a:ext>
            </a:extLst>
          </p:cNvPr>
          <p:cNvSpPr/>
          <p:nvPr/>
        </p:nvSpPr>
        <p:spPr>
          <a:xfrm>
            <a:off x="5462779" y="3523532"/>
            <a:ext cx="433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Posicionamiento de marca  político electoral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DB2840-D10F-4085-9223-CE38D7BA3B55}"/>
              </a:ext>
            </a:extLst>
          </p:cNvPr>
          <p:cNvSpPr/>
          <p:nvPr/>
        </p:nvSpPr>
        <p:spPr>
          <a:xfrm rot="21208450">
            <a:off x="5936296" y="716433"/>
            <a:ext cx="103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Gudea"/>
                <a:ea typeface="+mn-ea"/>
                <a:cs typeface="+mn-cs"/>
              </a:rPr>
              <a:t>Big Data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B439DC-8EFA-46EC-B5DC-1AB24420FFDE}"/>
              </a:ext>
            </a:extLst>
          </p:cNvPr>
          <p:cNvSpPr/>
          <p:nvPr/>
        </p:nvSpPr>
        <p:spPr>
          <a:xfrm>
            <a:off x="7994749" y="339122"/>
            <a:ext cx="165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electoral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F66F6A-31B0-42AE-B08F-F946DF1D004E}"/>
              </a:ext>
            </a:extLst>
          </p:cNvPr>
          <p:cNvSpPr/>
          <p:nvPr/>
        </p:nvSpPr>
        <p:spPr>
          <a:xfrm>
            <a:off x="8329314" y="990788"/>
            <a:ext cx="230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OFERTA DE VALOR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1F5A441-C5E1-4B83-8A9F-BAB36286B10B}"/>
              </a:ext>
            </a:extLst>
          </p:cNvPr>
          <p:cNvSpPr/>
          <p:nvPr/>
        </p:nvSpPr>
        <p:spPr>
          <a:xfrm>
            <a:off x="8396395" y="3200663"/>
            <a:ext cx="3231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PROSPECCION DEL ELECTORADO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539D9F7-6C40-41A7-BA8D-217CF0BB6A67}"/>
              </a:ext>
            </a:extLst>
          </p:cNvPr>
          <p:cNvSpPr/>
          <p:nvPr/>
        </p:nvSpPr>
        <p:spPr>
          <a:xfrm rot="21125264">
            <a:off x="3918523" y="1021235"/>
            <a:ext cx="154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Cápsula digital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DD4472-5B28-4B83-BBD8-DD3000E56592}"/>
              </a:ext>
            </a:extLst>
          </p:cNvPr>
          <p:cNvSpPr/>
          <p:nvPr/>
        </p:nvSpPr>
        <p:spPr>
          <a:xfrm>
            <a:off x="8984123" y="3971747"/>
            <a:ext cx="265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Producto político electoral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3D44246-44DD-4E25-A789-0C363FEB919E}"/>
              </a:ext>
            </a:extLst>
          </p:cNvPr>
          <p:cNvSpPr/>
          <p:nvPr/>
        </p:nvSpPr>
        <p:spPr>
          <a:xfrm>
            <a:off x="882687" y="1449031"/>
            <a:ext cx="1992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Lora"/>
                <a:ea typeface="+mn-ea"/>
                <a:cs typeface="+mn-cs"/>
              </a:rPr>
              <a:t>Buyer persona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F3D3256-8849-4D47-8F06-D61C613BD307}"/>
              </a:ext>
            </a:extLst>
          </p:cNvPr>
          <p:cNvSpPr/>
          <p:nvPr/>
        </p:nvSpPr>
        <p:spPr>
          <a:xfrm>
            <a:off x="6478932" y="5192519"/>
            <a:ext cx="204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Demográfico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EEC6750-F772-47E5-99E7-EBEC31F126DB}"/>
              </a:ext>
            </a:extLst>
          </p:cNvPr>
          <p:cNvSpPr/>
          <p:nvPr/>
        </p:nvSpPr>
        <p:spPr>
          <a:xfrm>
            <a:off x="10229655" y="2486652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PANEL electoral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CB313F8-7379-4B1A-99DC-7EF2CF9D5D0E}"/>
              </a:ext>
            </a:extLst>
          </p:cNvPr>
          <p:cNvSpPr/>
          <p:nvPr/>
        </p:nvSpPr>
        <p:spPr>
          <a:xfrm>
            <a:off x="1954577" y="4919349"/>
            <a:ext cx="175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cartográfico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317183B-8FB0-4959-B9E6-A4CD91F3564E}"/>
              </a:ext>
            </a:extLst>
          </p:cNvPr>
          <p:cNvSpPr/>
          <p:nvPr/>
        </p:nvSpPr>
        <p:spPr>
          <a:xfrm>
            <a:off x="387519" y="1745291"/>
            <a:ext cx="220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 de distribución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2ED077C-C222-46E0-856F-D4F3574266DB}"/>
              </a:ext>
            </a:extLst>
          </p:cNvPr>
          <p:cNvSpPr/>
          <p:nvPr/>
        </p:nvSpPr>
        <p:spPr>
          <a:xfrm>
            <a:off x="2203954" y="73355"/>
            <a:ext cx="384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 los Medios de Comunicación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0F6584F-23DD-4DA5-842C-A61F0418F463}"/>
              </a:ext>
            </a:extLst>
          </p:cNvPr>
          <p:cNvSpPr/>
          <p:nvPr/>
        </p:nvSpPr>
        <p:spPr>
          <a:xfrm>
            <a:off x="8494567" y="1579877"/>
            <a:ext cx="302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Oferta de Valor diferenciadora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0C1CA50-8BB5-41F5-8D3A-6CE10A14530D}"/>
              </a:ext>
            </a:extLst>
          </p:cNvPr>
          <p:cNvSpPr/>
          <p:nvPr/>
        </p:nvSpPr>
        <p:spPr>
          <a:xfrm>
            <a:off x="6840572" y="4731890"/>
            <a:ext cx="219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Segmentar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targets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DF2786D-7D88-453C-8A64-71A0D127E96F}"/>
              </a:ext>
            </a:extLst>
          </p:cNvPr>
          <p:cNvSpPr/>
          <p:nvPr/>
        </p:nvSpPr>
        <p:spPr>
          <a:xfrm>
            <a:off x="4886746" y="5604185"/>
            <a:ext cx="206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1a Cifra repartidora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7DFAFBF-D694-4D56-8388-2CC0E25F267F}"/>
              </a:ext>
            </a:extLst>
          </p:cNvPr>
          <p:cNvSpPr/>
          <p:nvPr/>
        </p:nvSpPr>
        <p:spPr>
          <a:xfrm>
            <a:off x="5020560" y="6336632"/>
            <a:ext cx="198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2° Cifra repartidora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152036A-52EB-40E0-84C3-C2E3BA2E8B18}"/>
              </a:ext>
            </a:extLst>
          </p:cNvPr>
          <p:cNvSpPr/>
          <p:nvPr/>
        </p:nvSpPr>
        <p:spPr>
          <a:xfrm rot="730443">
            <a:off x="1503535" y="2326658"/>
            <a:ext cx="244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Construcción de imagen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63F8434-C1BB-40E8-9AED-556EAD5AC0F3}"/>
              </a:ext>
            </a:extLst>
          </p:cNvPr>
          <p:cNvSpPr/>
          <p:nvPr/>
        </p:nvSpPr>
        <p:spPr>
          <a:xfrm>
            <a:off x="298927" y="305004"/>
            <a:ext cx="22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Ventajas competitivas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2C090C9-6208-43F9-99AA-35E4D428D550}"/>
              </a:ext>
            </a:extLst>
          </p:cNvPr>
          <p:cNvSpPr/>
          <p:nvPr/>
        </p:nvSpPr>
        <p:spPr>
          <a:xfrm>
            <a:off x="2224077" y="5632453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industrial electoral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A4D6988-27DC-475B-9DB7-76E4F827076F}"/>
              </a:ext>
            </a:extLst>
          </p:cNvPr>
          <p:cNvSpPr/>
          <p:nvPr/>
        </p:nvSpPr>
        <p:spPr>
          <a:xfrm rot="398050">
            <a:off x="-97980" y="5841999"/>
            <a:ext cx="437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Modelos de inteligencia de negocio electoral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3326D5-ECAC-4E7A-82CB-DA1793204AD2}"/>
              </a:ext>
            </a:extLst>
          </p:cNvPr>
          <p:cNvSpPr/>
          <p:nvPr/>
        </p:nvSpPr>
        <p:spPr>
          <a:xfrm>
            <a:off x="124723" y="723895"/>
            <a:ext cx="18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Agregado de valor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EC39D51-2A5B-4C92-9F98-01DF03200414}"/>
              </a:ext>
            </a:extLst>
          </p:cNvPr>
          <p:cNvSpPr/>
          <p:nvPr/>
        </p:nvSpPr>
        <p:spPr>
          <a:xfrm rot="20753550">
            <a:off x="2518776" y="1638757"/>
            <a:ext cx="2172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Captación del elector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4C77CAA-7B66-4FED-8081-031D3E13D57C}"/>
              </a:ext>
            </a:extLst>
          </p:cNvPr>
          <p:cNvSpPr/>
          <p:nvPr/>
        </p:nvSpPr>
        <p:spPr>
          <a:xfrm>
            <a:off x="277385" y="5352784"/>
            <a:ext cx="237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Mantención del elector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BC47CFB-1608-4687-9310-1A2CE10160D8}"/>
              </a:ext>
            </a:extLst>
          </p:cNvPr>
          <p:cNvSpPr/>
          <p:nvPr/>
        </p:nvSpPr>
        <p:spPr>
          <a:xfrm>
            <a:off x="3711981" y="3098082"/>
            <a:ext cx="233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Fidelización del elector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ACF0115-8272-4AD5-B5A1-12FC1EACF8FC}"/>
              </a:ext>
            </a:extLst>
          </p:cNvPr>
          <p:cNvSpPr/>
          <p:nvPr/>
        </p:nvSpPr>
        <p:spPr>
          <a:xfrm>
            <a:off x="6244689" y="2842569"/>
            <a:ext cx="403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Puntos de valor del canal de distribución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41634E9-C2E8-4247-B5B5-C5D278E1A91D}"/>
              </a:ext>
            </a:extLst>
          </p:cNvPr>
          <p:cNvSpPr/>
          <p:nvPr/>
        </p:nvSpPr>
        <p:spPr>
          <a:xfrm rot="261860">
            <a:off x="112451" y="2717694"/>
            <a:ext cx="3923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Eslabón ventajoso en la cadena de valor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B36971C-9EAB-41D8-B440-A934F03EB036}"/>
              </a:ext>
            </a:extLst>
          </p:cNvPr>
          <p:cNvSpPr/>
          <p:nvPr/>
        </p:nvSpPr>
        <p:spPr>
          <a:xfrm>
            <a:off x="3297961" y="2046036"/>
            <a:ext cx="126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Datamining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A851D1C-A13C-4EAC-8A7C-D01138295C9D}"/>
              </a:ext>
            </a:extLst>
          </p:cNvPr>
          <p:cNvSpPr/>
          <p:nvPr/>
        </p:nvSpPr>
        <p:spPr>
          <a:xfrm rot="20957362">
            <a:off x="3964771" y="2607277"/>
            <a:ext cx="193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Evidencia electoral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04C9849-1A4A-4627-8324-1C2FC12652FB}"/>
              </a:ext>
            </a:extLst>
          </p:cNvPr>
          <p:cNvSpPr/>
          <p:nvPr/>
        </p:nvSpPr>
        <p:spPr>
          <a:xfrm>
            <a:off x="-68158" y="3474236"/>
            <a:ext cx="215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La Objeción electoral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5F6410C-7BCF-4506-B566-8291AB563B7B}"/>
              </a:ext>
            </a:extLst>
          </p:cNvPr>
          <p:cNvSpPr/>
          <p:nvPr/>
        </p:nvSpPr>
        <p:spPr>
          <a:xfrm>
            <a:off x="4217783" y="1730174"/>
            <a:ext cx="32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Cierre de compromiso electoral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2E48ED0-5D83-470B-BAB1-656855FED8CE}"/>
              </a:ext>
            </a:extLst>
          </p:cNvPr>
          <p:cNvSpPr/>
          <p:nvPr/>
        </p:nvSpPr>
        <p:spPr>
          <a:xfrm rot="20957362">
            <a:off x="6490723" y="4180738"/>
            <a:ext cx="2586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Relación intensa electoral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CAA6C78-0D1D-423C-95EF-544876272E14}"/>
              </a:ext>
            </a:extLst>
          </p:cNvPr>
          <p:cNvSpPr/>
          <p:nvPr/>
        </p:nvSpPr>
        <p:spPr>
          <a:xfrm rot="20957362">
            <a:off x="5373019" y="299901"/>
            <a:ext cx="221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Rentabilizar al elector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326D1B4-1EC4-45C2-B185-1DC334825881}"/>
              </a:ext>
            </a:extLst>
          </p:cNvPr>
          <p:cNvSpPr/>
          <p:nvPr/>
        </p:nvSpPr>
        <p:spPr>
          <a:xfrm rot="20957362">
            <a:off x="1959649" y="4226645"/>
            <a:ext cx="311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Notoriedad de Marca  electoral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98C78CE-816A-416C-81B4-F2777FD66CEE}"/>
              </a:ext>
            </a:extLst>
          </p:cNvPr>
          <p:cNvSpPr/>
          <p:nvPr/>
        </p:nvSpPr>
        <p:spPr>
          <a:xfrm rot="20957362">
            <a:off x="-36966" y="2125479"/>
            <a:ext cx="165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Elector objetivo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7444CE7-681A-49C0-8A97-8DB3C6287F63}"/>
              </a:ext>
            </a:extLst>
          </p:cNvPr>
          <p:cNvSpPr/>
          <p:nvPr/>
        </p:nvSpPr>
        <p:spPr>
          <a:xfrm rot="20957362">
            <a:off x="3791156" y="2267593"/>
            <a:ext cx="190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de la Marca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292F146-5F88-4544-B520-94400B40D860}"/>
              </a:ext>
            </a:extLst>
          </p:cNvPr>
          <p:cNvSpPr/>
          <p:nvPr/>
        </p:nvSpPr>
        <p:spPr>
          <a:xfrm rot="20957362">
            <a:off x="2025174" y="718884"/>
            <a:ext cx="2460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Accesibilidad de Marca electoral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2EA3801-1792-419A-9163-D05DDED0C488}"/>
              </a:ext>
            </a:extLst>
          </p:cNvPr>
          <p:cNvSpPr/>
          <p:nvPr/>
        </p:nvSpPr>
        <p:spPr>
          <a:xfrm rot="20957362">
            <a:off x="4473063" y="1079070"/>
            <a:ext cx="376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Conexión emocional con el electorado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98C4CF5-E1CA-4FB6-BD8C-8B8E540BAE34}"/>
              </a:ext>
            </a:extLst>
          </p:cNvPr>
          <p:cNvSpPr/>
          <p:nvPr/>
        </p:nvSpPr>
        <p:spPr>
          <a:xfrm rot="20957362">
            <a:off x="7502551" y="2303614"/>
            <a:ext cx="28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Personal electoral Branding 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F43407F-3EEB-43A6-81B0-1EC13E297C28}"/>
              </a:ext>
            </a:extLst>
          </p:cNvPr>
          <p:cNvSpPr/>
          <p:nvPr/>
        </p:nvSpPr>
        <p:spPr>
          <a:xfrm>
            <a:off x="5570746" y="3970644"/>
            <a:ext cx="133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RE-Branding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BC8ED91-28DB-4B28-9682-B218A30497D1}"/>
              </a:ext>
            </a:extLst>
          </p:cNvPr>
          <p:cNvSpPr/>
          <p:nvPr/>
        </p:nvSpPr>
        <p:spPr>
          <a:xfrm rot="20452043">
            <a:off x="3627039" y="4574071"/>
            <a:ext cx="172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Metodología ATI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95D1FF6-063A-42AC-9C1C-02AB5CE30591}"/>
              </a:ext>
            </a:extLst>
          </p:cNvPr>
          <p:cNvSpPr/>
          <p:nvPr/>
        </p:nvSpPr>
        <p:spPr>
          <a:xfrm>
            <a:off x="2578312" y="3515991"/>
            <a:ext cx="211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Marketing relacional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593C2FF-FE7F-4B52-A87E-E604A5D1F36F}"/>
              </a:ext>
            </a:extLst>
          </p:cNvPr>
          <p:cNvSpPr/>
          <p:nvPr/>
        </p:nvSpPr>
        <p:spPr>
          <a:xfrm rot="20698270">
            <a:off x="5883600" y="2189392"/>
            <a:ext cx="20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Comunicación eficaz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8BFB6B9-0DDF-4AAF-B90C-50DEE1875668}"/>
              </a:ext>
            </a:extLst>
          </p:cNvPr>
          <p:cNvSpPr/>
          <p:nvPr/>
        </p:nvSpPr>
        <p:spPr>
          <a:xfrm rot="431448">
            <a:off x="4141761" y="5147211"/>
            <a:ext cx="170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Mensaje directo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0020349-3C25-4F3C-A1AF-DBC4D5AE1409}"/>
              </a:ext>
            </a:extLst>
          </p:cNvPr>
          <p:cNvSpPr/>
          <p:nvPr/>
        </p:nvSpPr>
        <p:spPr>
          <a:xfrm>
            <a:off x="6872716" y="1305255"/>
            <a:ext cx="2013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Mensaje boca-boca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E159E1A8-2DA8-4738-9D16-5B8EA0A1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114" y="2002200"/>
            <a:ext cx="1811299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highlight>
                  <a:srgbClr val="00FFFF"/>
                </a:highlight>
                <a:uLnTx/>
                <a:uFillTx/>
                <a:latin typeface="inherit"/>
                <a:ea typeface="+mn-ea"/>
                <a:cs typeface="+mn-cs"/>
              </a:rPr>
              <a:t>social networks</a:t>
            </a:r>
            <a:r>
              <a:rPr kumimoji="0" lang="es-CL" altLang="es-C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501A570D-2774-44B4-8B46-FB0680F0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867" y="6060669"/>
            <a:ext cx="224912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Método D'Hondt 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C9EFC1DF-BD92-2F1D-D3F1-821C50A8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70" y="101875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1314824" y="2894135"/>
            <a:ext cx="798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Rúbrica de autoevaluación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CC6AB6-EFE4-6C93-ABFC-194B8200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3" y="2249441"/>
            <a:ext cx="1769336" cy="3239778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3152AC13-EB9D-838F-6F31-54E730B3BD01}"/>
              </a:ext>
            </a:extLst>
          </p:cNvPr>
          <p:cNvGrpSpPr/>
          <p:nvPr/>
        </p:nvGrpSpPr>
        <p:grpSpPr>
          <a:xfrm>
            <a:off x="2594536" y="1020939"/>
            <a:ext cx="2197541" cy="4587652"/>
            <a:chOff x="2594536" y="1020939"/>
            <a:chExt cx="2197541" cy="458765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C151137-9FEB-A767-50C3-6FFEFE058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4536" y="1020939"/>
              <a:ext cx="1854200" cy="335915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6F041F5-6AD4-474F-AD4D-392F3846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039" y="2249441"/>
              <a:ext cx="1697038" cy="3359150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3062CEA-F534-D5BB-51D4-87DD1957B8C7}"/>
              </a:ext>
            </a:extLst>
          </p:cNvPr>
          <p:cNvGrpSpPr/>
          <p:nvPr/>
        </p:nvGrpSpPr>
        <p:grpSpPr>
          <a:xfrm>
            <a:off x="5078982" y="1156191"/>
            <a:ext cx="2593992" cy="4082125"/>
            <a:chOff x="5078982" y="1156191"/>
            <a:chExt cx="2593992" cy="408212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2BECACC-5726-B272-75CE-95EC5BF59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9474" y="1879166"/>
              <a:ext cx="1333500" cy="3359150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0BBDB897-0E1D-02AA-4E8D-8B2F96BF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8982" y="1156191"/>
              <a:ext cx="1749425" cy="335915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413BADB-57C1-1683-3B45-C91FC62CA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525" y="1658938"/>
            <a:ext cx="1646238" cy="33591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8206F87-693D-F004-D79C-3361E6F6C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181" y="-242295"/>
            <a:ext cx="3283580" cy="55428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01C6D4-FFF1-5657-4119-DE1402231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5519" y="16713"/>
            <a:ext cx="1052513" cy="1365250"/>
          </a:xfrm>
          <a:prstGeom prst="rect">
            <a:avLst/>
          </a:prstGeom>
        </p:spPr>
      </p:pic>
      <p:pic>
        <p:nvPicPr>
          <p:cNvPr id="1026" name="Picture 2" descr="metros y centímetros">
            <a:extLst>
              <a:ext uri="{FF2B5EF4-FFF2-40B4-BE49-F238E27FC236}">
                <a16:creationId xmlns:a16="http://schemas.microsoft.com/office/drawing/2014/main" id="{0E41A653-DC1E-F88D-65D4-55269F61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0" y="5290199"/>
            <a:ext cx="10316301" cy="6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E27FD01-CE31-435E-7625-5C95C6F84EF2}"/>
              </a:ext>
            </a:extLst>
          </p:cNvPr>
          <p:cNvSpPr txBox="1"/>
          <p:nvPr/>
        </p:nvSpPr>
        <p:spPr>
          <a:xfrm>
            <a:off x="681461" y="5517945"/>
            <a:ext cx="144543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&lt;= 18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059E9D2-6831-6932-B601-8374587FC6B6}"/>
              </a:ext>
            </a:extLst>
          </p:cNvPr>
          <p:cNvSpPr txBox="1"/>
          <p:nvPr/>
        </p:nvSpPr>
        <p:spPr>
          <a:xfrm>
            <a:off x="3101883" y="5517945"/>
            <a:ext cx="144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19-36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7BEC2B-E975-84C9-E064-067F90F42BEA}"/>
              </a:ext>
            </a:extLst>
          </p:cNvPr>
          <p:cNvSpPr txBox="1"/>
          <p:nvPr/>
        </p:nvSpPr>
        <p:spPr>
          <a:xfrm>
            <a:off x="5778260" y="5506647"/>
            <a:ext cx="144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37-54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E772874-A837-325F-2B27-C92F6055CEB2}"/>
              </a:ext>
            </a:extLst>
          </p:cNvPr>
          <p:cNvSpPr/>
          <p:nvPr/>
        </p:nvSpPr>
        <p:spPr>
          <a:xfrm>
            <a:off x="8559963" y="3665742"/>
            <a:ext cx="2243033" cy="15457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Conceptos a manejar</a:t>
            </a:r>
          </a:p>
        </p:txBody>
      </p:sp>
      <p:pic>
        <p:nvPicPr>
          <p:cNvPr id="1028" name="Picture 4" descr="97.848 fotos e imágenes de Metro Unidad De Medida - Getty Images">
            <a:extLst>
              <a:ext uri="{FF2B5EF4-FFF2-40B4-BE49-F238E27FC236}">
                <a16:creationId xmlns:a16="http://schemas.microsoft.com/office/drawing/2014/main" id="{2134E774-893C-8006-2DD1-908F6933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9" y="3386"/>
            <a:ext cx="2474785" cy="16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106BB7-87AA-3887-9F63-774DBBCC3E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9740" y="81618"/>
            <a:ext cx="5382857" cy="8434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E7131F-2ABA-2384-83F0-2D3071E8E060}"/>
              </a:ext>
            </a:extLst>
          </p:cNvPr>
          <p:cNvSpPr txBox="1"/>
          <p:nvPr/>
        </p:nvSpPr>
        <p:spPr>
          <a:xfrm>
            <a:off x="353647" y="6076163"/>
            <a:ext cx="21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bajo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8BA492A-54BE-6A62-77A3-89FE4FC186C2}"/>
              </a:ext>
            </a:extLst>
          </p:cNvPr>
          <p:cNvSpPr txBox="1"/>
          <p:nvPr/>
        </p:nvSpPr>
        <p:spPr>
          <a:xfrm>
            <a:off x="2640856" y="6131266"/>
            <a:ext cx="236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Intermedio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0C2D12C-D477-BA89-3120-55014E8085A7}"/>
              </a:ext>
            </a:extLst>
          </p:cNvPr>
          <p:cNvSpPr txBox="1"/>
          <p:nvPr/>
        </p:nvSpPr>
        <p:spPr>
          <a:xfrm>
            <a:off x="5325475" y="6130051"/>
            <a:ext cx="21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alto</a:t>
            </a:r>
          </a:p>
        </p:txBody>
      </p:sp>
    </p:spTree>
    <p:extLst>
      <p:ext uri="{BB962C8B-B14F-4D97-AF65-F5344CB8AC3E}">
        <p14:creationId xmlns:p14="http://schemas.microsoft.com/office/powerpoint/2010/main" val="24893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D6526E-302E-800F-7CE4-525BE09C31F1}"/>
              </a:ext>
            </a:extLst>
          </p:cNvPr>
          <p:cNvSpPr/>
          <p:nvPr/>
        </p:nvSpPr>
        <p:spPr>
          <a:xfrm>
            <a:off x="2622737" y="460248"/>
            <a:ext cx="9375108" cy="6397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BIBLIOGRAFIA DIGITAL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Videos educativos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Introducción.- Video. ¿Qué es Marketing?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MarketingIntensivo.com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1.- La cadena de valor. 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https://www.crecenegocios.com/la-cadena-de-valor-de-porter/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2.- Análisis FODA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https://prezi.com/a0ghw4zlgjvy/matriz-dofa-y-manual-de-procedimientos-y-funciones/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3.- Estudios e informes, precandidatos presidenciales 2017. Chile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www.tren-digital.cl/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4.-Temas relevantes de campaña.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 https://www.youtube.com/watch?v=ZJGxZfvFG4A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https://www.cooperativa.cl/noticias/pais/politica/presidenciales/el-discurso-de-alejandro-guillier-tras-inscribir-oficialmente-su/2017-08-04/180321.html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5.- Objetivo de campaña.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https://www.servel.cl/nuevo-sistema-electoral-chileno-metodo-dhont-2/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6.- Marketing directo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https://www.cyberclick.es/marketing/marketing-directo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6564F-5A3D-9B70-3660-B30CE082D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" y="1284526"/>
            <a:ext cx="2615411" cy="47491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1C64D1-ADC9-3155-15C4-995DB8AD4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3057" y="308228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1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33963C-20DE-8D00-3E31-4EDCE689D5F2}"/>
              </a:ext>
            </a:extLst>
          </p:cNvPr>
          <p:cNvSpPr txBox="1"/>
          <p:nvPr/>
        </p:nvSpPr>
        <p:spPr>
          <a:xfrm>
            <a:off x="631685" y="2857970"/>
            <a:ext cx="104541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ES" sz="4000" dirty="0"/>
            </a:br>
            <a:r>
              <a:rPr lang="es-ES" sz="4000" dirty="0">
                <a:solidFill>
                  <a:srgbClr val="FFFF00"/>
                </a:solidFill>
              </a:rPr>
              <a:t>¿Cómo enamoro al electorado para rentabilizarlo…que vote por mi candidato?</a:t>
            </a:r>
            <a:endParaRPr lang="es-CL" sz="4000" dirty="0">
              <a:solidFill>
                <a:srgbClr val="FFFF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766797-DA67-5359-D7E7-49F2ADD7CA4F}"/>
              </a:ext>
            </a:extLst>
          </p:cNvPr>
          <p:cNvSpPr txBox="1"/>
          <p:nvPr/>
        </p:nvSpPr>
        <p:spPr>
          <a:xfrm>
            <a:off x="2272351" y="2153089"/>
            <a:ext cx="7983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chemeClr val="bg1"/>
                </a:solidFill>
              </a:rPr>
              <a:t>Marketing político = electoral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2867CC-3348-E0A5-C748-1FDD6E44F893}"/>
              </a:ext>
            </a:extLst>
          </p:cNvPr>
          <p:cNvSpPr txBox="1"/>
          <p:nvPr/>
        </p:nvSpPr>
        <p:spPr>
          <a:xfrm>
            <a:off x="3049138" y="965143"/>
            <a:ext cx="609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Definición Propia: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A3C742-FB41-1E1B-AF5B-9038C165B1E2}"/>
              </a:ext>
            </a:extLst>
          </p:cNvPr>
          <p:cNvSpPr txBox="1"/>
          <p:nvPr/>
        </p:nvSpPr>
        <p:spPr>
          <a:xfrm>
            <a:off x="3634854" y="5076967"/>
            <a:ext cx="316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Ahora y...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6F948F-8CC5-BB4C-4AFE-51BB10165C09}"/>
              </a:ext>
            </a:extLst>
          </p:cNvPr>
          <p:cNvSpPr txBox="1"/>
          <p:nvPr/>
        </p:nvSpPr>
        <p:spPr>
          <a:xfrm>
            <a:off x="5858778" y="5103083"/>
            <a:ext cx="293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Siempre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AF8D64B-22A7-DD21-F826-2E4203FA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291" y="850322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Módulo 1. Tecnificación de la política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DFE92-FB34-7421-251F-1CE861CC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1" y="489204"/>
            <a:ext cx="3539345" cy="45114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6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2101874" y="642165"/>
            <a:ext cx="798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</a:t>
            </a:r>
            <a:r>
              <a:rPr lang="es-CL" sz="44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dministrativos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211F84-0616-B9AD-8EC5-4187AB7E41AD}"/>
              </a:ext>
            </a:extLst>
          </p:cNvPr>
          <p:cNvSpPr txBox="1"/>
          <p:nvPr/>
        </p:nvSpPr>
        <p:spPr>
          <a:xfrm>
            <a:off x="1583051" y="1411606"/>
            <a:ext cx="9294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Horario de clases  </a:t>
            </a:r>
          </a:p>
          <a:p>
            <a:r>
              <a:rPr lang="es-CL" sz="4000" dirty="0">
                <a:solidFill>
                  <a:schemeClr val="bg1"/>
                </a:solidFill>
              </a:rPr>
              <a:t>			Viernes 20:00 a 21:30</a:t>
            </a:r>
          </a:p>
          <a:p>
            <a:r>
              <a:rPr lang="es-CL" sz="4000" dirty="0">
                <a:solidFill>
                  <a:schemeClr val="bg1"/>
                </a:solidFill>
              </a:rPr>
              <a:t>			Sábado 09:00 a 12:00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8CD4EC-8DDB-5004-5742-1E74EE2B78AE}"/>
              </a:ext>
            </a:extLst>
          </p:cNvPr>
          <p:cNvSpPr txBox="1"/>
          <p:nvPr/>
        </p:nvSpPr>
        <p:spPr>
          <a:xfrm>
            <a:off x="2061049" y="4027098"/>
            <a:ext cx="9075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C000"/>
                </a:solidFill>
              </a:rPr>
              <a:t>DURACION 13 SEMANAS </a:t>
            </a:r>
          </a:p>
          <a:p>
            <a:r>
              <a:rPr lang="es-CL" sz="4000" b="1" dirty="0">
                <a:solidFill>
                  <a:srgbClr val="FFC000"/>
                </a:solidFill>
              </a:rPr>
              <a:t>			</a:t>
            </a:r>
            <a:r>
              <a:rPr lang="es-CL" sz="3600" b="1" dirty="0">
                <a:solidFill>
                  <a:srgbClr val="FFC000"/>
                </a:solidFill>
              </a:rPr>
              <a:t>DE JULIO A OCTUBRE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880F07-5666-56F9-ED3B-BF2FB68A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321" y="813400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2101874" y="642165"/>
            <a:ext cx="798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del Trabajo en talleres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211F84-0616-B9AD-8EC5-4187AB7E41AD}"/>
              </a:ext>
            </a:extLst>
          </p:cNvPr>
          <p:cNvSpPr txBox="1"/>
          <p:nvPr/>
        </p:nvSpPr>
        <p:spPr>
          <a:xfrm>
            <a:off x="1583051" y="1770750"/>
            <a:ext cx="9294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-Horas asincrónica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prstClr val="white"/>
                </a:solidFill>
                <a:latin typeface="Calibri" panose="020F0502020204030204"/>
              </a:rPr>
              <a:t>-En duplas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prstClr val="white"/>
                </a:solidFill>
                <a:latin typeface="Calibri" panose="020F0502020204030204"/>
              </a:rPr>
              <a:t>-Informe escrito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prstClr val="white"/>
                </a:solidFill>
                <a:latin typeface="Calibri" panose="020F0502020204030204"/>
              </a:rPr>
              <a:t>-Con nota grupal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prstClr val="white"/>
                </a:solidFill>
                <a:latin typeface="Calibri" panose="020F0502020204030204"/>
              </a:rPr>
              <a:t>-Fecha de entrega de trabajos: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dirty="0">
                <a:solidFill>
                  <a:prstClr val="white"/>
                </a:solidFill>
                <a:latin typeface="Calibri" panose="020F0502020204030204"/>
              </a:rPr>
              <a:t>				 antes del siguiente taller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4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CADE87-7E51-F395-9DF3-46F814CA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697" y="667278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EB95B01E-5851-431E-863B-0FAC6566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125" y="3600"/>
            <a:ext cx="7266875" cy="6854400"/>
          </a:xfrm>
          <a:custGeom>
            <a:avLst/>
            <a:gdLst>
              <a:gd name="connsiteX0" fmla="*/ 3839675 w 7266875"/>
              <a:gd name="connsiteY0" fmla="*/ 0 h 6854400"/>
              <a:gd name="connsiteX1" fmla="*/ 7266875 w 7266875"/>
              <a:gd name="connsiteY1" fmla="*/ 3427200 h 6854400"/>
              <a:gd name="connsiteX2" fmla="*/ 3839675 w 7266875"/>
              <a:gd name="connsiteY2" fmla="*/ 6854400 h 6854400"/>
              <a:gd name="connsiteX3" fmla="*/ 3489264 w 7266875"/>
              <a:gd name="connsiteY3" fmla="*/ 6836706 h 6854400"/>
              <a:gd name="connsiteX4" fmla="*/ 3327588 w 7266875"/>
              <a:gd name="connsiteY4" fmla="*/ 6816161 h 6854400"/>
              <a:gd name="connsiteX5" fmla="*/ 3174464 w 7266875"/>
              <a:gd name="connsiteY5" fmla="*/ 6839531 h 6854400"/>
              <a:gd name="connsiteX6" fmla="*/ 2880000 w 7266875"/>
              <a:gd name="connsiteY6" fmla="*/ 6854400 h 6854400"/>
              <a:gd name="connsiteX7" fmla="*/ 0 w 7266875"/>
              <a:gd name="connsiteY7" fmla="*/ 3974400 h 6854400"/>
              <a:gd name="connsiteX8" fmla="*/ 226325 w 7266875"/>
              <a:gd name="connsiteY8" fmla="*/ 2853374 h 6854400"/>
              <a:gd name="connsiteX9" fmla="*/ 258015 w 7266875"/>
              <a:gd name="connsiteY9" fmla="*/ 2787590 h 6854400"/>
              <a:gd name="connsiteX10" fmla="*/ 224445 w 7266875"/>
              <a:gd name="connsiteY10" fmla="*/ 2657030 h 6854400"/>
              <a:gd name="connsiteX11" fmla="*/ 180561 w 7266875"/>
              <a:gd name="connsiteY11" fmla="*/ 2221714 h 6854400"/>
              <a:gd name="connsiteX12" fmla="*/ 2340561 w 7266875"/>
              <a:gd name="connsiteY12" fmla="*/ 61714 h 6854400"/>
              <a:gd name="connsiteX13" fmla="*/ 2828370 w 7266875"/>
              <a:gd name="connsiteY13" fmla="*/ 117025 h 6854400"/>
              <a:gd name="connsiteX14" fmla="*/ 2891183 w 7266875"/>
              <a:gd name="connsiteY14" fmla="*/ 134017 h 6854400"/>
              <a:gd name="connsiteX15" fmla="*/ 2983165 w 7266875"/>
              <a:gd name="connsiteY15" fmla="*/ 107897 h 6854400"/>
              <a:gd name="connsiteX16" fmla="*/ 3839675 w 7266875"/>
              <a:gd name="connsiteY16" fmla="*/ 0 h 68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66875" h="6854400">
                <a:moveTo>
                  <a:pt x="3839675" y="0"/>
                </a:moveTo>
                <a:cubicBezTo>
                  <a:pt x="5732465" y="0"/>
                  <a:pt x="7266875" y="1534410"/>
                  <a:pt x="7266875" y="3427200"/>
                </a:cubicBezTo>
                <a:cubicBezTo>
                  <a:pt x="7266875" y="5319990"/>
                  <a:pt x="5732465" y="6854400"/>
                  <a:pt x="3839675" y="6854400"/>
                </a:cubicBezTo>
                <a:cubicBezTo>
                  <a:pt x="3721376" y="6854400"/>
                  <a:pt x="3604476" y="6848406"/>
                  <a:pt x="3489264" y="6836706"/>
                </a:cubicBezTo>
                <a:lnTo>
                  <a:pt x="3327588" y="6816161"/>
                </a:lnTo>
                <a:lnTo>
                  <a:pt x="3174464" y="6839531"/>
                </a:lnTo>
                <a:cubicBezTo>
                  <a:pt x="3077646" y="6849363"/>
                  <a:pt x="2979412" y="6854400"/>
                  <a:pt x="2880000" y="6854400"/>
                </a:cubicBezTo>
                <a:cubicBezTo>
                  <a:pt x="1289420" y="6854400"/>
                  <a:pt x="0" y="5564980"/>
                  <a:pt x="0" y="3974400"/>
                </a:cubicBezTo>
                <a:cubicBezTo>
                  <a:pt x="0" y="3576755"/>
                  <a:pt x="80589" y="3197933"/>
                  <a:pt x="226325" y="2853374"/>
                </a:cubicBezTo>
                <a:lnTo>
                  <a:pt x="258015" y="2787590"/>
                </a:lnTo>
                <a:lnTo>
                  <a:pt x="224445" y="2657030"/>
                </a:lnTo>
                <a:cubicBezTo>
                  <a:pt x="195672" y="2516419"/>
                  <a:pt x="180561" y="2370831"/>
                  <a:pt x="180561" y="2221714"/>
                </a:cubicBezTo>
                <a:cubicBezTo>
                  <a:pt x="180561" y="1028779"/>
                  <a:pt x="1147626" y="61714"/>
                  <a:pt x="2340561" y="61714"/>
                </a:cubicBezTo>
                <a:cubicBezTo>
                  <a:pt x="2508318" y="61714"/>
                  <a:pt x="2671608" y="80838"/>
                  <a:pt x="2828370" y="117025"/>
                </a:cubicBezTo>
                <a:lnTo>
                  <a:pt x="2891183" y="134017"/>
                </a:lnTo>
                <a:lnTo>
                  <a:pt x="2983165" y="107897"/>
                </a:lnTo>
                <a:cubicBezTo>
                  <a:pt x="3256928" y="37461"/>
                  <a:pt x="3543927" y="0"/>
                  <a:pt x="3839675" y="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F17E415-B31D-479C-85EC-3974EB6DE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-8"/>
            <a:ext cx="7266875" cy="6854400"/>
            <a:chOff x="4925125" y="3600"/>
            <a:chExt cx="7266875" cy="685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DD1D5F-3B52-4010-9875-7B2C81481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A5E776-A0B7-4721-A7C0-6297BF15A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27A0E1-E162-49A8-AD35-2102FE5D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A17CF3-3385-6A35-7BC8-138FC72F8D1F}"/>
              </a:ext>
            </a:extLst>
          </p:cNvPr>
          <p:cNvSpPr txBox="1"/>
          <p:nvPr/>
        </p:nvSpPr>
        <p:spPr>
          <a:xfrm>
            <a:off x="1403065" y="597710"/>
            <a:ext cx="1024947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AFAC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facilitadora aprendizaje autónomo colectivo del estudiante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FB6A53A-E9B9-2F75-0A0C-F87AA5532135}"/>
              </a:ext>
            </a:extLst>
          </p:cNvPr>
          <p:cNvSpPr/>
          <p:nvPr/>
        </p:nvSpPr>
        <p:spPr>
          <a:xfrm>
            <a:off x="289398" y="493903"/>
            <a:ext cx="1810602" cy="1727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AFAC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834B6A0-91DF-A3A5-69C3-D2D624267A98}"/>
              </a:ext>
            </a:extLst>
          </p:cNvPr>
          <p:cNvGraphicFramePr/>
          <p:nvPr/>
        </p:nvGraphicFramePr>
        <p:xfrm>
          <a:off x="2446815" y="1624537"/>
          <a:ext cx="6770806" cy="446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26BD5C79-F58C-D4D5-EF36-A47880D7F1A2}"/>
              </a:ext>
            </a:extLst>
          </p:cNvPr>
          <p:cNvSpPr txBox="1"/>
          <p:nvPr/>
        </p:nvSpPr>
        <p:spPr>
          <a:xfrm>
            <a:off x="8289582" y="4784304"/>
            <a:ext cx="3362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Facilitador. Crear situaciones pedagógicas que simulen la vida real de manera que fomenten la cooperación y la interacción grupal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4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AC224B-39AB-0F30-AECF-7E1D35B91DA9}"/>
              </a:ext>
            </a:extLst>
          </p:cNvPr>
          <p:cNvSpPr txBox="1"/>
          <p:nvPr/>
        </p:nvSpPr>
        <p:spPr>
          <a:xfrm>
            <a:off x="1187473" y="735106"/>
            <a:ext cx="1035853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dirty="0">
                <a:solidFill>
                  <a:schemeClr val="bg1"/>
                </a:solidFill>
                <a:latin typeface="Calibri" panose="020F0502020204030204"/>
              </a:rPr>
              <a:t>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valuación del programa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TALLERES	CONTENIDO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1°	Cadena de valor estudio de opinión 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2°	Equipamiento Canal de distribución territorial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3°	Análisis FODA electoral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4°	Cálculo Cifra repartidora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5°	Desarrollo Drivers de la marca del candidato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6°	Construcción Las 4 C"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7°	Comunicación Mail Directo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8°	Construcción Cadena de valor obtención del voto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9°	Llenado de agenda Global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10°	Modelo Canvas presupuesto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1168195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5852065" y="510280"/>
            <a:ext cx="583723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white"/>
                </a:solidFill>
                <a:latin typeface="Calibri Light" panose="020F0302020204030204"/>
              </a:rPr>
              <a:t>Muchas</a:t>
            </a:r>
            <a:r>
              <a:rPr lang="en-US" sz="6000" b="1" dirty="0">
                <a:solidFill>
                  <a:prstClr val="white"/>
                </a:solidFill>
                <a:latin typeface="Calibri Light" panose="020F0302020204030204"/>
              </a:rPr>
              <a:t> gracias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DFE92-FB34-7421-251F-1CE861CC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1" y="489204"/>
            <a:ext cx="3539345" cy="45114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6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588B26-1123-5787-3840-48C91A7A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564779"/>
            <a:ext cx="3400481" cy="22628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0511AA-536A-9C0D-35EC-59327149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16" y="565192"/>
            <a:ext cx="3401568" cy="226204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827D78-80B0-ED37-B3D6-FAC84621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76" y="321733"/>
            <a:ext cx="2159296" cy="275234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315704-1A61-FC2A-9ECC-F43EC2AC5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66" y="4028301"/>
            <a:ext cx="3401568" cy="22635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7326D1-9900-0EA9-9B7D-7F2F101A4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095" y="4028301"/>
            <a:ext cx="3401568" cy="22635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EB0EB7-079B-70C3-5636-C48340E98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124" y="4028301"/>
            <a:ext cx="3401568" cy="22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1747078" y="2659559"/>
            <a:ext cx="798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¿Por qué tecnificar la política?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E998BC-47DD-C7C7-4FAB-B4158D26F260}"/>
              </a:ext>
            </a:extLst>
          </p:cNvPr>
          <p:cNvSpPr txBox="1"/>
          <p:nvPr/>
        </p:nvSpPr>
        <p:spPr>
          <a:xfrm>
            <a:off x="2715904" y="4135271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i="1" dirty="0">
                <a:solidFill>
                  <a:schemeClr val="bg1"/>
                </a:solidFill>
              </a:rPr>
              <a:t>La audiencia comenta</a:t>
            </a:r>
          </a:p>
        </p:txBody>
      </p:sp>
    </p:spTree>
    <p:extLst>
      <p:ext uri="{BB962C8B-B14F-4D97-AF65-F5344CB8AC3E}">
        <p14:creationId xmlns:p14="http://schemas.microsoft.com/office/powerpoint/2010/main" val="18867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2497705" y="2472072"/>
            <a:ext cx="79882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Veamos,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Conocimientos que aplicamos en las campañas electorales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96FCB5-FD10-A03F-56AB-7DCDACD73B6F}"/>
              </a:ext>
            </a:extLst>
          </p:cNvPr>
          <p:cNvSpPr txBox="1"/>
          <p:nvPr/>
        </p:nvSpPr>
        <p:spPr>
          <a:xfrm>
            <a:off x="1787990" y="4418268"/>
            <a:ext cx="352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Vulgar</a:t>
            </a:r>
          </a:p>
          <a:p>
            <a:pPr algn="ctr"/>
            <a:r>
              <a:rPr lang="es-CL" sz="4000" dirty="0">
                <a:solidFill>
                  <a:schemeClr val="bg1"/>
                </a:solidFill>
              </a:rPr>
              <a:t>Sentido común </a:t>
            </a:r>
          </a:p>
          <a:p>
            <a:pPr algn="ctr"/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EF05E6-7882-D84E-F399-EB0D79170687}"/>
              </a:ext>
            </a:extLst>
          </p:cNvPr>
          <p:cNvSpPr txBox="1"/>
          <p:nvPr/>
        </p:nvSpPr>
        <p:spPr>
          <a:xfrm>
            <a:off x="7518175" y="4326858"/>
            <a:ext cx="3516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Religioso</a:t>
            </a:r>
          </a:p>
          <a:p>
            <a:pPr algn="ctr"/>
            <a:r>
              <a:rPr lang="es-CL" sz="4000" dirty="0">
                <a:solidFill>
                  <a:schemeClr val="bg1"/>
                </a:solidFill>
              </a:rPr>
              <a:t>Filosófico</a:t>
            </a:r>
          </a:p>
          <a:p>
            <a:pPr algn="ctr"/>
            <a:endParaRPr lang="es-CL" sz="4000" dirty="0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17A4798-330B-AD2E-276B-2EF70A73E571}"/>
              </a:ext>
            </a:extLst>
          </p:cNvPr>
          <p:cNvGrpSpPr/>
          <p:nvPr/>
        </p:nvGrpSpPr>
        <p:grpSpPr>
          <a:xfrm>
            <a:off x="4760862" y="1040929"/>
            <a:ext cx="2670276" cy="1191113"/>
            <a:chOff x="7299302" y="4209429"/>
            <a:chExt cx="2670276" cy="119111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87B769A-99FF-DEA1-6274-27FE6DB3C797}"/>
                </a:ext>
              </a:extLst>
            </p:cNvPr>
            <p:cNvSpPr txBox="1"/>
            <p:nvPr/>
          </p:nvSpPr>
          <p:spPr>
            <a:xfrm>
              <a:off x="7299302" y="4209429"/>
              <a:ext cx="2620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000" dirty="0">
                  <a:solidFill>
                    <a:schemeClr val="bg1"/>
                  </a:solidFill>
                </a:rPr>
                <a:t>Científico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66D4D20-B9A0-5490-D40A-99A42230A4ED}"/>
                </a:ext>
              </a:extLst>
            </p:cNvPr>
            <p:cNvSpPr txBox="1"/>
            <p:nvPr/>
          </p:nvSpPr>
          <p:spPr>
            <a:xfrm>
              <a:off x="7349342" y="4692656"/>
              <a:ext cx="2620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000" dirty="0">
                  <a:solidFill>
                    <a:schemeClr val="bg1"/>
                  </a:solidFill>
                </a:rPr>
                <a:t>Tecnológico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73" y="868954"/>
            <a:ext cx="865707" cy="110347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D12E0FA-F81E-C11F-7700-273D983E19D7}"/>
              </a:ext>
            </a:extLst>
          </p:cNvPr>
          <p:cNvSpPr txBox="1"/>
          <p:nvPr/>
        </p:nvSpPr>
        <p:spPr>
          <a:xfrm>
            <a:off x="573206" y="517403"/>
            <a:ext cx="1114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FFC000"/>
                </a:solidFill>
              </a:rPr>
              <a:t>Mayor certeza en resolver los problemas y conseguir las metas</a:t>
            </a:r>
          </a:p>
        </p:txBody>
      </p:sp>
    </p:spTree>
    <p:extLst>
      <p:ext uri="{BB962C8B-B14F-4D97-AF65-F5344CB8AC3E}">
        <p14:creationId xmlns:p14="http://schemas.microsoft.com/office/powerpoint/2010/main" val="25987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1747078" y="2659559"/>
            <a:ext cx="79882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son la prácticas caducas en campañas?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97EC96-2216-7DC4-88A1-6F484026C105}"/>
              </a:ext>
            </a:extLst>
          </p:cNvPr>
          <p:cNvSpPr txBox="1"/>
          <p:nvPr/>
        </p:nvSpPr>
        <p:spPr>
          <a:xfrm>
            <a:off x="2685390" y="4430033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i="1" dirty="0">
                <a:solidFill>
                  <a:schemeClr val="bg1"/>
                </a:solidFill>
              </a:rPr>
              <a:t>La audiencia comenta</a:t>
            </a:r>
          </a:p>
        </p:txBody>
      </p:sp>
    </p:spTree>
    <p:extLst>
      <p:ext uri="{BB962C8B-B14F-4D97-AF65-F5344CB8AC3E}">
        <p14:creationId xmlns:p14="http://schemas.microsoft.com/office/powerpoint/2010/main" val="30996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4241809" y="4764619"/>
            <a:ext cx="7473341" cy="733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vieja 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estrategia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cada día menos eficaz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AE3DA8A-DA46-3222-4A75-E88C2E550765}"/>
              </a:ext>
            </a:extLst>
          </p:cNvPr>
          <p:cNvGrpSpPr/>
          <p:nvPr/>
        </p:nvGrpSpPr>
        <p:grpSpPr>
          <a:xfrm>
            <a:off x="298570" y="85390"/>
            <a:ext cx="2323854" cy="2448231"/>
            <a:chOff x="95416" y="669490"/>
            <a:chExt cx="2668655" cy="29940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897E8AE-4017-54D2-2923-6C00AF46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16" y="1038822"/>
              <a:ext cx="2624754" cy="2624754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89D39BE-AB63-C29E-2A2E-B03831872110}"/>
                </a:ext>
              </a:extLst>
            </p:cNvPr>
            <p:cNvSpPr txBox="1"/>
            <p:nvPr/>
          </p:nvSpPr>
          <p:spPr>
            <a:xfrm>
              <a:off x="95416" y="669490"/>
              <a:ext cx="266865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Actos de beneficencia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167BD5E-D05E-3ED8-F95F-7594A08815DD}"/>
              </a:ext>
            </a:extLst>
          </p:cNvPr>
          <p:cNvGrpSpPr/>
          <p:nvPr/>
        </p:nvGrpSpPr>
        <p:grpSpPr>
          <a:xfrm>
            <a:off x="5265056" y="96360"/>
            <a:ext cx="2996503" cy="1845499"/>
            <a:chOff x="3494093" y="126378"/>
            <a:chExt cx="3441110" cy="224733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0688B2A-B8F0-9050-CAF3-47ED4D3DC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4093" y="446443"/>
              <a:ext cx="3441110" cy="1927266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3F0BBD3-2F51-2CE8-25FC-C7D559B92165}"/>
                </a:ext>
              </a:extLst>
            </p:cNvPr>
            <p:cNvSpPr txBox="1"/>
            <p:nvPr/>
          </p:nvSpPr>
          <p:spPr>
            <a:xfrm>
              <a:off x="3796034" y="126378"/>
              <a:ext cx="266865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Clientelismo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9920387-6291-7DEF-3A90-10317FDCDF3C}"/>
              </a:ext>
            </a:extLst>
          </p:cNvPr>
          <p:cNvGrpSpPr/>
          <p:nvPr/>
        </p:nvGrpSpPr>
        <p:grpSpPr>
          <a:xfrm>
            <a:off x="2774111" y="427451"/>
            <a:ext cx="2458067" cy="2166240"/>
            <a:chOff x="2875430" y="2269385"/>
            <a:chExt cx="2458067" cy="216624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0476120-DB19-6F3B-E07D-E3AB3EA3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5430" y="2687666"/>
              <a:ext cx="2458067" cy="174795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20B6AAC-376E-4921-80D9-6B43FD65F34D}"/>
                </a:ext>
              </a:extLst>
            </p:cNvPr>
            <p:cNvSpPr txBox="1"/>
            <p:nvPr/>
          </p:nvSpPr>
          <p:spPr>
            <a:xfrm>
              <a:off x="2875430" y="2269385"/>
              <a:ext cx="245806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Mitin en plazas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AF89AF-A6D8-2B4C-5741-2A3B7782D101}"/>
              </a:ext>
            </a:extLst>
          </p:cNvPr>
          <p:cNvGrpSpPr/>
          <p:nvPr/>
        </p:nvGrpSpPr>
        <p:grpSpPr>
          <a:xfrm>
            <a:off x="418605" y="4868923"/>
            <a:ext cx="2952750" cy="1786870"/>
            <a:chOff x="689066" y="4460576"/>
            <a:chExt cx="3052376" cy="219521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CF0D47F-78D4-3041-DA4A-08C94C3A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136" y="4645242"/>
              <a:ext cx="3032306" cy="2010551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A2540F5-2552-D82A-595C-A485DD16B8CE}"/>
                </a:ext>
              </a:extLst>
            </p:cNvPr>
            <p:cNvSpPr txBox="1"/>
            <p:nvPr/>
          </p:nvSpPr>
          <p:spPr>
            <a:xfrm>
              <a:off x="689066" y="4460576"/>
              <a:ext cx="303230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Actividades de convivencias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EE1FCBF-7CF9-DD87-0B79-73001443C05D}"/>
              </a:ext>
            </a:extLst>
          </p:cNvPr>
          <p:cNvGrpSpPr/>
          <p:nvPr/>
        </p:nvGrpSpPr>
        <p:grpSpPr>
          <a:xfrm>
            <a:off x="5678646" y="2311871"/>
            <a:ext cx="3026208" cy="2045401"/>
            <a:chOff x="5733136" y="2311389"/>
            <a:chExt cx="3026208" cy="204540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D326B1D-EB6C-EB9C-DA69-FE8036EAA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3136" y="2342986"/>
              <a:ext cx="3026208" cy="2013804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850C1D1-7DE2-CF84-127E-9AA6C0ABA030}"/>
                </a:ext>
              </a:extLst>
            </p:cNvPr>
            <p:cNvSpPr txBox="1"/>
            <p:nvPr/>
          </p:nvSpPr>
          <p:spPr>
            <a:xfrm>
              <a:off x="5762842" y="2311389"/>
              <a:ext cx="299650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Acarreo de gente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D035CCFB-0DBB-5217-EE4E-3A719B102FC7}"/>
              </a:ext>
            </a:extLst>
          </p:cNvPr>
          <p:cNvGrpSpPr/>
          <p:nvPr/>
        </p:nvGrpSpPr>
        <p:grpSpPr>
          <a:xfrm>
            <a:off x="8261559" y="261192"/>
            <a:ext cx="3166281" cy="1896230"/>
            <a:chOff x="8202306" y="75145"/>
            <a:chExt cx="3166281" cy="189623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4797C62-9A42-65ED-550F-5B394B5F5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2306" y="301136"/>
              <a:ext cx="3166281" cy="1670239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1731DF4-41BF-AE90-ACAB-B5A3DA3927E7}"/>
                </a:ext>
              </a:extLst>
            </p:cNvPr>
            <p:cNvSpPr txBox="1"/>
            <p:nvPr/>
          </p:nvSpPr>
          <p:spPr>
            <a:xfrm>
              <a:off x="8202306" y="75145"/>
              <a:ext cx="316628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/>
                  </a:solidFill>
                </a:rPr>
                <a:t>Lideres vecinales 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A8C717C-A6C6-82E6-819F-9C8D98EA7727}"/>
              </a:ext>
            </a:extLst>
          </p:cNvPr>
          <p:cNvGrpSpPr/>
          <p:nvPr/>
        </p:nvGrpSpPr>
        <p:grpSpPr>
          <a:xfrm>
            <a:off x="671860" y="2771567"/>
            <a:ext cx="2960567" cy="1891919"/>
            <a:chOff x="671860" y="2771567"/>
            <a:chExt cx="2960567" cy="1891919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BFF44CE-D301-0395-960A-ABFA6982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677" y="3110911"/>
              <a:ext cx="2952750" cy="1552575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87DA090-E042-CF27-F5B0-E480ED7B7853}"/>
                </a:ext>
              </a:extLst>
            </p:cNvPr>
            <p:cNvSpPr txBox="1"/>
            <p:nvPr/>
          </p:nvSpPr>
          <p:spPr>
            <a:xfrm>
              <a:off x="671860" y="2771567"/>
              <a:ext cx="296056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>
                  <a:solidFill>
                    <a:schemeClr val="bg1"/>
                  </a:solidFill>
                </a:rPr>
                <a:t>Palomas en vía pública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75DDA98-3CAC-931D-DB7A-CC14E846EA0F}"/>
              </a:ext>
            </a:extLst>
          </p:cNvPr>
          <p:cNvGrpSpPr/>
          <p:nvPr/>
        </p:nvGrpSpPr>
        <p:grpSpPr>
          <a:xfrm>
            <a:off x="9057071" y="2454051"/>
            <a:ext cx="3039513" cy="1869486"/>
            <a:chOff x="9057071" y="2454051"/>
            <a:chExt cx="3039513" cy="186948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3E683B0-1436-F5C7-E700-500D504CF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02308" y="2474329"/>
              <a:ext cx="2694276" cy="184920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C3B0258-1FFC-A75C-F2ED-585AFD73C636}"/>
                </a:ext>
              </a:extLst>
            </p:cNvPr>
            <p:cNvSpPr txBox="1"/>
            <p:nvPr/>
          </p:nvSpPr>
          <p:spPr>
            <a:xfrm>
              <a:off x="9145413" y="2454051"/>
              <a:ext cx="286613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/>
                  </a:solidFill>
                </a:rPr>
                <a:t>Redes sociales tradicionales 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24C85D97-BFE2-FD39-0A1E-94BA0873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7071" y="3036554"/>
              <a:ext cx="1149263" cy="1149263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638699B0-D107-A913-43D0-AB36ADF9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10905968" y="3489987"/>
              <a:ext cx="1043745" cy="69583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74FC3BE-32F3-BDFB-62C8-9E0664E7644A}"/>
              </a:ext>
            </a:extLst>
          </p:cNvPr>
          <p:cNvSpPr txBox="1"/>
          <p:nvPr/>
        </p:nvSpPr>
        <p:spPr>
          <a:xfrm>
            <a:off x="242288" y="96361"/>
            <a:ext cx="1194971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L" sz="200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s-CL" sz="20000" dirty="0"/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555673D-A001-39F3-BA78-EF5C25DFD4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1458" y="143427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6A6CA-3287-0ED7-E196-448B4650654F}"/>
              </a:ext>
            </a:extLst>
          </p:cNvPr>
          <p:cNvSpPr txBox="1"/>
          <p:nvPr/>
        </p:nvSpPr>
        <p:spPr>
          <a:xfrm>
            <a:off x="837813" y="1459723"/>
            <a:ext cx="8619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¿Cómo han sido de candidatas (os)?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03A440-1D53-27C3-64CC-06225653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97" y="868953"/>
            <a:ext cx="1404784" cy="17906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97EC96-2216-7DC4-88A1-6F484026C105}"/>
              </a:ext>
            </a:extLst>
          </p:cNvPr>
          <p:cNvSpPr txBox="1"/>
          <p:nvPr/>
        </p:nvSpPr>
        <p:spPr>
          <a:xfrm>
            <a:off x="2166775" y="3529629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audiencia comenta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C38A6A7-6164-7B80-A954-1F589C87AC46}"/>
              </a:ext>
            </a:extLst>
          </p:cNvPr>
          <p:cNvGrpSpPr/>
          <p:nvPr/>
        </p:nvGrpSpPr>
        <p:grpSpPr>
          <a:xfrm>
            <a:off x="6689305" y="2263515"/>
            <a:ext cx="5741202" cy="3955051"/>
            <a:chOff x="6689305" y="2263515"/>
            <a:chExt cx="5741202" cy="3955051"/>
          </a:xfrm>
        </p:grpSpPr>
        <p:pic>
          <p:nvPicPr>
            <p:cNvPr id="5122" name="Picture 2" descr="Espejo dibujo caricatura, espejo, televisión, mueble png | PNGEgg">
              <a:extLst>
                <a:ext uri="{FF2B5EF4-FFF2-40B4-BE49-F238E27FC236}">
                  <a16:creationId xmlns:a16="http://schemas.microsoft.com/office/drawing/2014/main" id="{177596E4-77A1-8BAE-53F3-0FAE479AA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305" y="2263515"/>
              <a:ext cx="5741202" cy="395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8F99CF-9D1E-FE68-3E4C-8830F9C0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0105" y="2795138"/>
              <a:ext cx="1525980" cy="308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6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6A6AACC-C03A-54E3-33CA-C986B5F9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3" y="554607"/>
            <a:ext cx="9744075" cy="56292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0AC56A-DCAD-6D02-C73D-B0CE7A6C2ADB}"/>
              </a:ext>
            </a:extLst>
          </p:cNvPr>
          <p:cNvSpPr txBox="1"/>
          <p:nvPr/>
        </p:nvSpPr>
        <p:spPr>
          <a:xfrm>
            <a:off x="3572287" y="3619925"/>
            <a:ext cx="3407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CANDIDATO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5FAD41-81B8-B03A-C2A3-92E129BAA870}"/>
              </a:ext>
            </a:extLst>
          </p:cNvPr>
          <p:cNvSpPr txBox="1"/>
          <p:nvPr/>
        </p:nvSpPr>
        <p:spPr>
          <a:xfrm>
            <a:off x="1601305" y="1396546"/>
            <a:ext cx="22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CHOFER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AEF755-7612-C6FA-FF9D-3153136E1624}"/>
              </a:ext>
            </a:extLst>
          </p:cNvPr>
          <p:cNvSpPr txBox="1"/>
          <p:nvPr/>
        </p:nvSpPr>
        <p:spPr>
          <a:xfrm>
            <a:off x="9605358" y="1521055"/>
            <a:ext cx="257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70C0"/>
                </a:solidFill>
              </a:rPr>
              <a:t>CARGADOR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EB236B7-2DE2-69AB-D3FB-10BCD93B745B}"/>
              </a:ext>
            </a:extLst>
          </p:cNvPr>
          <p:cNvGrpSpPr/>
          <p:nvPr/>
        </p:nvGrpSpPr>
        <p:grpSpPr>
          <a:xfrm>
            <a:off x="4457123" y="2063869"/>
            <a:ext cx="2770991" cy="1968291"/>
            <a:chOff x="4457123" y="2063869"/>
            <a:chExt cx="2770991" cy="196829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BAAA90B-1F44-D0E0-3C1F-67445477A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60257">
              <a:off x="4525256" y="1995736"/>
              <a:ext cx="1968291" cy="2104557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8066893-FDE3-54D4-4D05-55940F62D859}"/>
                </a:ext>
              </a:extLst>
            </p:cNvPr>
            <p:cNvSpPr txBox="1"/>
            <p:nvPr/>
          </p:nvSpPr>
          <p:spPr>
            <a:xfrm>
              <a:off x="4968720" y="2750196"/>
              <a:ext cx="2259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/>
                <a:t>ACTIVISTA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7CDAD4A-3AC6-2080-563D-81B5596B8BEB}"/>
              </a:ext>
            </a:extLst>
          </p:cNvPr>
          <p:cNvGrpSpPr/>
          <p:nvPr/>
        </p:nvGrpSpPr>
        <p:grpSpPr>
          <a:xfrm>
            <a:off x="2939112" y="931863"/>
            <a:ext cx="2259394" cy="2248770"/>
            <a:chOff x="2939112" y="931863"/>
            <a:chExt cx="2259394" cy="224877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56D1AC1-CCB6-5FAD-1C71-14E4BFDCF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12" y="1488955"/>
              <a:ext cx="1691678" cy="169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3D3C98-CD2C-0F76-87A6-0E5DE371BB15}"/>
                </a:ext>
              </a:extLst>
            </p:cNvPr>
            <p:cNvSpPr txBox="1"/>
            <p:nvPr/>
          </p:nvSpPr>
          <p:spPr>
            <a:xfrm>
              <a:off x="2939112" y="931863"/>
              <a:ext cx="2259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/>
                <a:t>LOCUTOR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E1D98E6-2574-86C1-F93C-03BC2A0316BF}"/>
              </a:ext>
            </a:extLst>
          </p:cNvPr>
          <p:cNvGrpSpPr/>
          <p:nvPr/>
        </p:nvGrpSpPr>
        <p:grpSpPr>
          <a:xfrm>
            <a:off x="4134147" y="-47284"/>
            <a:ext cx="4465105" cy="2001442"/>
            <a:chOff x="4953566" y="41435"/>
            <a:chExt cx="2881186" cy="2001442"/>
          </a:xfrm>
        </p:grpSpPr>
        <p:pic>
          <p:nvPicPr>
            <p:cNvPr id="4098" name="Picture 2" descr="Agenda png | PNGEgg">
              <a:extLst>
                <a:ext uri="{FF2B5EF4-FFF2-40B4-BE49-F238E27FC236}">
                  <a16:creationId xmlns:a16="http://schemas.microsoft.com/office/drawing/2014/main" id="{411E6FB4-1F50-32FF-4A03-E56F9ADB2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305" y="466240"/>
              <a:ext cx="1385762" cy="157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2871999-C0F4-6CD4-4B50-2E3D629314F1}"/>
                </a:ext>
              </a:extLst>
            </p:cNvPr>
            <p:cNvSpPr txBox="1"/>
            <p:nvPr/>
          </p:nvSpPr>
          <p:spPr>
            <a:xfrm>
              <a:off x="4953566" y="41435"/>
              <a:ext cx="2881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CARGO </a:t>
              </a:r>
              <a:r>
                <a:rPr lang="es-CL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 la </a:t>
              </a:r>
              <a:r>
                <a:rPr lang="es-CL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AGENDA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7650CA-B2BF-05C6-1FD4-C927288969E3}"/>
              </a:ext>
            </a:extLst>
          </p:cNvPr>
          <p:cNvSpPr txBox="1"/>
          <p:nvPr/>
        </p:nvSpPr>
        <p:spPr>
          <a:xfrm rot="2376631">
            <a:off x="5378098" y="1607720"/>
            <a:ext cx="10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FF00"/>
                </a:solidFill>
                <a:highlight>
                  <a:srgbClr val="FF0000"/>
                </a:highlight>
              </a:rPr>
              <a:t>JEFE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04DF740-9AB4-8079-CC28-2E66BFFF58F2}"/>
              </a:ext>
            </a:extLst>
          </p:cNvPr>
          <p:cNvSpPr txBox="1"/>
          <p:nvPr/>
        </p:nvSpPr>
        <p:spPr>
          <a:xfrm>
            <a:off x="453255" y="6098939"/>
            <a:ext cx="340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JEFE DE CAMPAÑA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F83A50E-3454-1F4B-0EE7-4FD6B776EBC5}"/>
              </a:ext>
            </a:extLst>
          </p:cNvPr>
          <p:cNvSpPr txBox="1"/>
          <p:nvPr/>
        </p:nvSpPr>
        <p:spPr>
          <a:xfrm>
            <a:off x="4068809" y="6176380"/>
            <a:ext cx="707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MANEJO DE LAS PLATAS…ETC.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4592977-1BC0-8EA8-9BD7-2564E3ECF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3554" y="3220894"/>
            <a:ext cx="1573859" cy="237767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6F5E0BB-E00C-C269-52E7-77A830846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976" y="377521"/>
            <a:ext cx="4828854" cy="34817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58BE1F8-5AAD-40E2-53E4-3CD6405240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1038" y="1642438"/>
            <a:ext cx="1219212" cy="90798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3EEFBD3-2544-6397-3335-4BA984025E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70755" y="4055673"/>
            <a:ext cx="793090" cy="59085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6A13EEE-3686-5E30-CA42-99EE8074B141}"/>
              </a:ext>
            </a:extLst>
          </p:cNvPr>
          <p:cNvSpPr txBox="1"/>
          <p:nvPr/>
        </p:nvSpPr>
        <p:spPr>
          <a:xfrm>
            <a:off x="7183901" y="1120945"/>
            <a:ext cx="185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FFFF00"/>
                </a:solidFill>
              </a:rPr>
              <a:t>CANDIDATO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1A50FB0-94BF-0F8E-AC67-2DD7E80DF947}"/>
              </a:ext>
            </a:extLst>
          </p:cNvPr>
          <p:cNvSpPr txBox="1"/>
          <p:nvPr/>
        </p:nvSpPr>
        <p:spPr>
          <a:xfrm>
            <a:off x="10172004" y="3584094"/>
            <a:ext cx="1858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FFFF00"/>
                </a:solidFill>
              </a:rPr>
              <a:t>CANDIDATO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78CDDB-11A6-33BA-5C54-03C4310A808D}"/>
              </a:ext>
            </a:extLst>
          </p:cNvPr>
          <p:cNvSpPr txBox="1"/>
          <p:nvPr/>
        </p:nvSpPr>
        <p:spPr>
          <a:xfrm>
            <a:off x="354842" y="2103044"/>
            <a:ext cx="1134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highlight>
                  <a:srgbClr val="FFFF00"/>
                </a:highlight>
              </a:rPr>
              <a:t>NO, USTED NO LO HAGA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8CC7AC0-5416-CD4F-E09C-CDDE3639FE36}"/>
              </a:ext>
            </a:extLst>
          </p:cNvPr>
          <p:cNvSpPr txBox="1"/>
          <p:nvPr/>
        </p:nvSpPr>
        <p:spPr>
          <a:xfrm>
            <a:off x="119921" y="269823"/>
            <a:ext cx="34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 menudo los vemos así…</a:t>
            </a:r>
          </a:p>
        </p:txBody>
      </p:sp>
    </p:spTree>
    <p:extLst>
      <p:ext uri="{BB962C8B-B14F-4D97-AF65-F5344CB8AC3E}">
        <p14:creationId xmlns:p14="http://schemas.microsoft.com/office/powerpoint/2010/main" val="26378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2" grpId="0"/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DBEDE2-B25F-465E-BFB7-051BC287993D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038F74-B602-00EA-9CA4-83B9E18D6200}"/>
              </a:ext>
            </a:extLst>
          </p:cNvPr>
          <p:cNvSpPr txBox="1"/>
          <p:nvPr/>
        </p:nvSpPr>
        <p:spPr>
          <a:xfrm>
            <a:off x="688931" y="2923747"/>
            <a:ext cx="11714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Aumentar la eficacia en la tácticas de campaña</a:t>
            </a:r>
            <a:r>
              <a:rPr lang="es-CL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06D858-6B6D-717C-AD0F-8B3B8E6D5194}"/>
              </a:ext>
            </a:extLst>
          </p:cNvPr>
          <p:cNvSpPr txBox="1"/>
          <p:nvPr/>
        </p:nvSpPr>
        <p:spPr>
          <a:xfrm>
            <a:off x="5995048" y="672857"/>
            <a:ext cx="388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err="1">
                <a:solidFill>
                  <a:schemeClr val="bg1"/>
                </a:solidFill>
              </a:rPr>
              <a:t>Consiguir</a:t>
            </a:r>
            <a:r>
              <a:rPr lang="es-CL" sz="4000" dirty="0">
                <a:solidFill>
                  <a:schemeClr val="bg1"/>
                </a:solidFill>
              </a:rPr>
              <a:t> el voto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C037E6-17E7-4026-5CAC-35DFB88B5E75}"/>
              </a:ext>
            </a:extLst>
          </p:cNvPr>
          <p:cNvSpPr txBox="1"/>
          <p:nvPr/>
        </p:nvSpPr>
        <p:spPr>
          <a:xfrm>
            <a:off x="722880" y="1348237"/>
            <a:ext cx="601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Resaltar nuestras fortalezas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D97A6E-4AEC-C52E-3A1D-229A9A614FFF}"/>
              </a:ext>
            </a:extLst>
          </p:cNvPr>
          <p:cNvSpPr txBox="1"/>
          <p:nvPr/>
        </p:nvSpPr>
        <p:spPr>
          <a:xfrm>
            <a:off x="667750" y="705519"/>
            <a:ext cx="633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Llegar con el mensaje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1C540-3EBD-6310-9396-FBF113A3D435}"/>
              </a:ext>
            </a:extLst>
          </p:cNvPr>
          <p:cNvSpPr txBox="1"/>
          <p:nvPr/>
        </p:nvSpPr>
        <p:spPr>
          <a:xfrm>
            <a:off x="667750" y="3762913"/>
            <a:ext cx="633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Saber cuántos votos  necesito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4978F5-CA1F-03AC-6008-976DD2B6C631}"/>
              </a:ext>
            </a:extLst>
          </p:cNvPr>
          <p:cNvSpPr txBox="1"/>
          <p:nvPr/>
        </p:nvSpPr>
        <p:spPr>
          <a:xfrm>
            <a:off x="667750" y="4855653"/>
            <a:ext cx="607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Saber usar canal correcto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F35482-0B83-3828-100B-24D68CA6C381}"/>
              </a:ext>
            </a:extLst>
          </p:cNvPr>
          <p:cNvSpPr txBox="1"/>
          <p:nvPr/>
        </p:nvSpPr>
        <p:spPr>
          <a:xfrm>
            <a:off x="5273401" y="4243643"/>
            <a:ext cx="644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Me posiciono en el electorado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C102B-DCD6-B004-F914-0902EE5C138B}"/>
              </a:ext>
            </a:extLst>
          </p:cNvPr>
          <p:cNvSpPr txBox="1"/>
          <p:nvPr/>
        </p:nvSpPr>
        <p:spPr>
          <a:xfrm>
            <a:off x="7367887" y="1960806"/>
            <a:ext cx="436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Conocer al elector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B91D714-6796-2D5D-6AC7-74BA00478450}"/>
              </a:ext>
            </a:extLst>
          </p:cNvPr>
          <p:cNvSpPr txBox="1"/>
          <p:nvPr/>
        </p:nvSpPr>
        <p:spPr>
          <a:xfrm>
            <a:off x="4153985" y="1993468"/>
            <a:ext cx="38840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6600" dirty="0">
                <a:solidFill>
                  <a:srgbClr val="FFC000"/>
                </a:solidFill>
              </a:rPr>
              <a:t>¿Cómo?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5A73C7-814C-F77E-6945-51B489F42EF2}"/>
              </a:ext>
            </a:extLst>
          </p:cNvPr>
          <p:cNvSpPr txBox="1"/>
          <p:nvPr/>
        </p:nvSpPr>
        <p:spPr>
          <a:xfrm>
            <a:off x="5141969" y="5415008"/>
            <a:ext cx="817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Me diferencio de mis rivales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5AB7DF-12D2-70C6-05B8-FFF5E736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28" y="626735"/>
            <a:ext cx="8657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1F3F0"/>
      </a:lt2>
      <a:accent1>
        <a:srgbClr val="A129E7"/>
      </a:accent1>
      <a:accent2>
        <a:srgbClr val="5C39DB"/>
      </a:accent2>
      <a:accent3>
        <a:srgbClr val="294FE7"/>
      </a:accent3>
      <a:accent4>
        <a:srgbClr val="178CD5"/>
      </a:accent4>
      <a:accent5>
        <a:srgbClr val="22BFBA"/>
      </a:accent5>
      <a:accent6>
        <a:srgbClr val="16C677"/>
      </a:accent6>
      <a:hlink>
        <a:srgbClr val="3798A6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A67FD6A-E38F-4A64-B0C3-0A4D2742386B}">
  <we:reference id="wa104380907" version="3.0.0.1" store="es-E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831</Words>
  <Application>Microsoft Office PowerPoint</Application>
  <PresentationFormat>Panorámica</PresentationFormat>
  <Paragraphs>208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41" baseType="lpstr">
      <vt:lpstr>Arial</vt:lpstr>
      <vt:lpstr>Arial</vt:lpstr>
      <vt:lpstr>Avenir Next LT Pro</vt:lpstr>
      <vt:lpstr>Bell MT</vt:lpstr>
      <vt:lpstr>Calibri</vt:lpstr>
      <vt:lpstr>Calibri Light</vt:lpstr>
      <vt:lpstr>Gudea</vt:lpstr>
      <vt:lpstr>inherit</vt:lpstr>
      <vt:lpstr>Lato</vt:lpstr>
      <vt:lpstr>Lora</vt:lpstr>
      <vt:lpstr>Microsoft Sans Serif</vt:lpstr>
      <vt:lpstr>Tahoma</vt:lpstr>
      <vt:lpstr>Trebuchet MS</vt:lpstr>
      <vt:lpstr>Tema de Office</vt:lpstr>
      <vt:lpstr>GlowVTI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Manuel Rodriguez Saure</dc:creator>
  <cp:lastModifiedBy>Francisco Manuel Rodriguez Sauré</cp:lastModifiedBy>
  <cp:revision>15</cp:revision>
  <dcterms:created xsi:type="dcterms:W3CDTF">2022-07-20T23:47:56Z</dcterms:created>
  <dcterms:modified xsi:type="dcterms:W3CDTF">2022-11-18T20:03:59Z</dcterms:modified>
</cp:coreProperties>
</file>